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93" r:id="rId3"/>
    <p:sldId id="261" r:id="rId4"/>
    <p:sldId id="257" r:id="rId5"/>
    <p:sldId id="268" r:id="rId6"/>
    <p:sldId id="269" r:id="rId7"/>
    <p:sldId id="278" r:id="rId8"/>
    <p:sldId id="270" r:id="rId9"/>
    <p:sldId id="271" r:id="rId10"/>
    <p:sldId id="289" r:id="rId11"/>
    <p:sldId id="290" r:id="rId12"/>
    <p:sldId id="291" r:id="rId13"/>
    <p:sldId id="292" r:id="rId14"/>
    <p:sldId id="272" r:id="rId15"/>
    <p:sldId id="274" r:id="rId16"/>
    <p:sldId id="286" r:id="rId17"/>
    <p:sldId id="287" r:id="rId18"/>
    <p:sldId id="275" r:id="rId19"/>
    <p:sldId id="276" r:id="rId20"/>
    <p:sldId id="267" r:id="rId21"/>
  </p:sldIdLst>
  <p:sldSz cx="12192000" cy="6858000"/>
  <p:notesSz cx="6858000" cy="9144000"/>
  <p:embeddedFontLst>
    <p:embeddedFont>
      <p:font typeface="Pretendard Black" panose="02000A03000000020004" pitchFamily="2" charset="-127"/>
      <p:bold r:id="rId22"/>
    </p:embeddedFont>
    <p:embeddedFont>
      <p:font typeface="Pretendard Medium" panose="02000603000000020004" pitchFamily="2" charset="-127"/>
      <p:regular r:id="rId23"/>
    </p:embeddedFont>
    <p:embeddedFont>
      <p:font typeface="Pretendard Light" panose="02000403000000020004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C000"/>
    <a:srgbClr val="1C8ADB"/>
    <a:srgbClr val="FFFFFF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50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E89D-A7D0-4022-AC97-AE09D5A220C3}" type="datetimeFigureOut">
              <a:rPr lang="ko-KR" altLang="en-US" smtClean="0"/>
              <a:t>2021-12-23 Thursday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1907-54E8-4B0E-8B8A-0AECF0D95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037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E89D-A7D0-4022-AC97-AE09D5A220C3}" type="datetimeFigureOut">
              <a:rPr lang="ko-KR" altLang="en-US" smtClean="0"/>
              <a:t>2021-12-23 Thursday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1907-54E8-4B0E-8B8A-0AECF0D95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262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66675"/>
            <a:ext cx="10515600" cy="2762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E89D-A7D0-4022-AC97-AE09D5A220C3}" type="datetimeFigureOut">
              <a:rPr lang="ko-KR" altLang="en-US" smtClean="0"/>
              <a:t>2021-12-23 Thursday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1907-54E8-4B0E-8B8A-0AECF0D95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758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E89D-A7D0-4022-AC97-AE09D5A220C3}" type="datetimeFigureOut">
              <a:rPr lang="ko-KR" altLang="en-US" smtClean="0"/>
              <a:t>2021-12-23 Thursday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1907-54E8-4B0E-8B8A-0AECF0D95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585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985520-3AC7-45E7-870F-F1B588628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1" y="64983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Copyright </a:t>
            </a:r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ⓒ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2021 by Cocktail Media  All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2FBDD8A-80E0-4830-9328-F9BFF3E330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800" kern="1200" smtClean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+mn-cs"/>
              </a:defRPr>
            </a:lvl1pPr>
          </a:lstStyle>
          <a:p>
            <a:fld id="{9B5B49D2-06C6-4A5E-BD75-A5E162BB7688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970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DE89D-A7D0-4022-AC97-AE09D5A220C3}" type="datetimeFigureOut">
              <a:rPr lang="ko-KR" altLang="en-US" smtClean="0"/>
              <a:t>2021-12-23 Thursday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91907-54E8-4B0E-8B8A-0AECF0D95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82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0.tiff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33BAF86-79A7-47CC-8280-E0DB82EE7336}"/>
              </a:ext>
            </a:extLst>
          </p:cNvPr>
          <p:cNvCxnSpPr>
            <a:cxnSpLocks/>
          </p:cNvCxnSpPr>
          <p:nvPr/>
        </p:nvCxnSpPr>
        <p:spPr>
          <a:xfrm>
            <a:off x="7807278" y="3429959"/>
            <a:ext cx="405452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EA75A077-ADFE-44D5-9670-0729177FD2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t="36735" r="77517" b="25544"/>
          <a:stretch/>
        </p:blipFill>
        <p:spPr>
          <a:xfrm>
            <a:off x="7255170" y="2994624"/>
            <a:ext cx="455318" cy="43533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7807278" y="2864580"/>
            <a:ext cx="4171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친구같은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AI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메타버스 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PoC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앱 개발 개요 및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플로우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차트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92868" y="5928852"/>
            <a:ext cx="2171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2021.12.22</a:t>
            </a:r>
            <a:endParaRPr lang="en-US" altLang="ko-KR" sz="1400" b="1" dirty="0" smtClean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  <a:p>
            <a:pPr algn="r"/>
            <a:r>
              <a:rPr lang="ko-KR" altLang="en-US" sz="1400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황    윤    재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82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497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공용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UI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공용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UI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기본 배치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메타버스 외부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앱 시작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scene)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0709" y="1524000"/>
            <a:ext cx="7767638" cy="43692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792468" y="1630109"/>
            <a:ext cx="1219200" cy="350520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/>
              <a:t>시스템 버튼 영역</a:t>
            </a:r>
            <a:endParaRPr lang="ko-KR" altLang="en-US" sz="1000" b="1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8479536" y="1267703"/>
            <a:ext cx="0" cy="53525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381504" y="2673202"/>
            <a:ext cx="3686048" cy="1705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컨텐츠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시스템 표시 영역</a:t>
            </a:r>
            <a:endParaRPr lang="ko-KR" altLang="en-US" b="1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454656" y="4594072"/>
            <a:ext cx="3539744" cy="35052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버튼 영역</a:t>
            </a:r>
            <a:endParaRPr lang="ko-KR" altLang="en-US" sz="1600" b="1" dirty="0"/>
          </a:p>
        </p:txBody>
      </p:sp>
      <p:sp>
        <p:nvSpPr>
          <p:cNvPr id="16" name="타원 15"/>
          <p:cNvSpPr/>
          <p:nvPr/>
        </p:nvSpPr>
        <p:spPr>
          <a:xfrm>
            <a:off x="2340864" y="2567192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34" name="타원 33"/>
          <p:cNvSpPr/>
          <p:nvPr/>
        </p:nvSpPr>
        <p:spPr>
          <a:xfrm>
            <a:off x="2340864" y="4513300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35" name="타원 34"/>
          <p:cNvSpPr/>
          <p:nvPr/>
        </p:nvSpPr>
        <p:spPr>
          <a:xfrm>
            <a:off x="6682741" y="1580824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sp>
        <p:nvSpPr>
          <p:cNvPr id="37" name="직사각형 36"/>
          <p:cNvSpPr/>
          <p:nvPr/>
        </p:nvSpPr>
        <p:spPr>
          <a:xfrm>
            <a:off x="384048" y="5681056"/>
            <a:ext cx="7680960" cy="162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푸터</a:t>
            </a:r>
            <a:r>
              <a:rPr lang="ko-KR" altLang="en-US" sz="1000" dirty="0" smtClean="0"/>
              <a:t> 영역</a:t>
            </a:r>
            <a:endParaRPr lang="ko-KR" altLang="en-US" sz="1000" dirty="0"/>
          </a:p>
        </p:txBody>
      </p:sp>
      <p:sp>
        <p:nvSpPr>
          <p:cNvPr id="2" name="TextBox 1"/>
          <p:cNvSpPr txBox="1"/>
          <p:nvPr/>
        </p:nvSpPr>
        <p:spPr>
          <a:xfrm>
            <a:off x="8589264" y="1267703"/>
            <a:ext cx="32725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① 메타버스 외부 </a:t>
            </a:r>
            <a:r>
              <a:rPr lang="ko-KR" altLang="en-US" sz="1000" b="1" dirty="0" err="1" smtClean="0"/>
              <a:t>씬에서</a:t>
            </a:r>
            <a:r>
              <a:rPr lang="ko-KR" altLang="en-US" sz="1000" b="1" dirty="0" smtClean="0"/>
              <a:t> 컨텐츠 및 시스템 정보표시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로그인 </a:t>
            </a:r>
            <a:r>
              <a:rPr lang="en-US" altLang="ko-KR" sz="800" dirty="0" smtClean="0"/>
              <a:t>ID, </a:t>
            </a:r>
            <a:r>
              <a:rPr lang="ko-KR" altLang="en-US" sz="800" dirty="0" err="1" smtClean="0"/>
              <a:t>암호등의</a:t>
            </a:r>
            <a:r>
              <a:rPr lang="ko-KR" altLang="en-US" sz="800" dirty="0" smtClean="0"/>
              <a:t> 메타버스 밖에서 필요한 시스템 기능이나 컨텐츠를 표시하는 영역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사용자의 시야에 잘 들어오도록 화면 중앙에 배치합니다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25" name="TextBox 24"/>
          <p:cNvSpPr txBox="1"/>
          <p:nvPr/>
        </p:nvSpPr>
        <p:spPr>
          <a:xfrm>
            <a:off x="8600250" y="2609002"/>
            <a:ext cx="327253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② 컨텐츠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시스템 </a:t>
            </a:r>
            <a:r>
              <a:rPr lang="ko-KR" altLang="en-US" sz="1000" b="1" dirty="0" err="1" smtClean="0"/>
              <a:t>정보용</a:t>
            </a:r>
            <a:r>
              <a:rPr lang="ko-KR" altLang="en-US" sz="1000" b="1" dirty="0" smtClean="0"/>
              <a:t> 버튼 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위의 시스템 및 컨텐츠 정보 표시 영역에 종속된 버튼의 표시 영역입니다</a:t>
            </a:r>
            <a:r>
              <a:rPr lang="en-US" altLang="ko-KR" sz="800" dirty="0" smtClean="0"/>
              <a:t>. </a:t>
            </a:r>
            <a:r>
              <a:rPr lang="ko-KR" altLang="en-US" sz="800" dirty="0" smtClean="0"/>
              <a:t>위의 내용과 연결하여 이해가 쉽도록 영역의 하단에 배치합니다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8600250" y="3719469"/>
            <a:ext cx="327253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③ 시스템 버튼</a:t>
            </a:r>
            <a:r>
              <a:rPr lang="en-US" altLang="ko-KR" sz="1000" b="1" dirty="0"/>
              <a:t> </a:t>
            </a:r>
            <a:r>
              <a:rPr lang="ko-KR" altLang="en-US" sz="1000" b="1" dirty="0" smtClean="0"/>
              <a:t>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앱 종료 버튼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설정 메뉴 열기와 같이 독립적인 작동이 필요한 시스템 버튼의 고정 표시 영역입니다</a:t>
            </a:r>
            <a:r>
              <a:rPr lang="en-US" altLang="ko-KR" sz="800" dirty="0" smtClean="0"/>
              <a:t>. </a:t>
            </a:r>
            <a:r>
              <a:rPr lang="ko-KR" altLang="en-US" sz="800" dirty="0" smtClean="0"/>
              <a:t>메타버스 내부에서도 동일한 위치를 이용합니다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28" name="TextBox 27"/>
          <p:cNvSpPr txBox="1"/>
          <p:nvPr/>
        </p:nvSpPr>
        <p:spPr>
          <a:xfrm>
            <a:off x="8600250" y="5037685"/>
            <a:ext cx="3272536" cy="50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/>
              <a:t>④</a:t>
            </a:r>
            <a:r>
              <a:rPr lang="ko-KR" altLang="en-US" sz="1000" b="1" dirty="0" smtClean="0"/>
              <a:t> </a:t>
            </a:r>
            <a:r>
              <a:rPr lang="ko-KR" altLang="en-US" sz="1000" b="1" dirty="0" err="1" smtClean="0"/>
              <a:t>푸터</a:t>
            </a:r>
            <a:r>
              <a:rPr lang="ko-KR" altLang="en-US" sz="1000" b="1" dirty="0" smtClean="0"/>
              <a:t> 및 버전 정보 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앱 관련 </a:t>
            </a:r>
            <a:r>
              <a:rPr lang="ko-KR" altLang="en-US" sz="800" dirty="0" err="1" smtClean="0"/>
              <a:t>푸터와</a:t>
            </a:r>
            <a:r>
              <a:rPr lang="ko-KR" altLang="en-US" sz="800" dirty="0" smtClean="0"/>
              <a:t> 버전 정보를 표시합니다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36" name="타원 35"/>
          <p:cNvSpPr/>
          <p:nvPr/>
        </p:nvSpPr>
        <p:spPr>
          <a:xfrm>
            <a:off x="384048" y="5500168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0106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497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공용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UI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공용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UI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기본 배치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메타버스 내부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0709" y="1524000"/>
            <a:ext cx="7767638" cy="43692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792468" y="1630109"/>
            <a:ext cx="1219200" cy="35052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/>
              <a:t>시스템 버튼 영역</a:t>
            </a:r>
            <a:endParaRPr lang="ko-KR" altLang="en-US" sz="1000" b="1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8479536" y="1267703"/>
            <a:ext cx="0" cy="53525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69392" y="4524890"/>
            <a:ext cx="1328928" cy="123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가상 </a:t>
            </a:r>
            <a:r>
              <a:rPr lang="ko-KR" altLang="en-US" sz="1200" dirty="0" err="1" smtClean="0"/>
              <a:t>조이패드용</a:t>
            </a:r>
            <a:r>
              <a:rPr lang="ko-KR" altLang="en-US" sz="1200" dirty="0" smtClean="0"/>
              <a:t> 커서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방향키</a:t>
            </a:r>
            <a:r>
              <a:rPr lang="en-US" altLang="ko-KR" sz="1200" dirty="0" smtClean="0"/>
              <a:t>)</a:t>
            </a:r>
          </a:p>
          <a:p>
            <a:pPr algn="ctr"/>
            <a:r>
              <a:rPr lang="ko-KR" altLang="en-US" sz="1200" dirty="0" smtClean="0"/>
              <a:t>표시 영역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6650343" y="4524890"/>
            <a:ext cx="1328928" cy="123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가상 </a:t>
            </a:r>
            <a:r>
              <a:rPr lang="ko-KR" altLang="en-US" sz="1200" dirty="0" err="1" smtClean="0"/>
              <a:t>조이패드용</a:t>
            </a:r>
            <a:r>
              <a:rPr lang="ko-KR" altLang="en-US" sz="1200" dirty="0" smtClean="0"/>
              <a:t> 버튼 표시 영역</a:t>
            </a:r>
            <a:endParaRPr lang="ko-KR" altLang="en-US" sz="1200" dirty="0"/>
          </a:p>
        </p:txBody>
      </p:sp>
      <p:sp>
        <p:nvSpPr>
          <p:cNvPr id="39" name="직사각형 38"/>
          <p:cNvSpPr/>
          <p:nvPr/>
        </p:nvSpPr>
        <p:spPr>
          <a:xfrm>
            <a:off x="469392" y="2878970"/>
            <a:ext cx="1328928" cy="123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AI </a:t>
            </a:r>
            <a:r>
              <a:rPr lang="ko-KR" altLang="en-US" sz="1600" dirty="0" smtClean="0"/>
              <a:t>음성 채팅 관련 버튼 영역</a:t>
            </a:r>
            <a:endParaRPr lang="ko-KR" altLang="en-US" sz="1600" dirty="0"/>
          </a:p>
        </p:txBody>
      </p:sp>
      <p:sp>
        <p:nvSpPr>
          <p:cNvPr id="40" name="직사각형 39"/>
          <p:cNvSpPr/>
          <p:nvPr/>
        </p:nvSpPr>
        <p:spPr>
          <a:xfrm>
            <a:off x="469391" y="1583860"/>
            <a:ext cx="1328929" cy="1086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미니맵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내비게이션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주요 정보 표시 영역</a:t>
            </a:r>
            <a:endParaRPr lang="ko-KR" altLang="en-US" sz="1200" dirty="0"/>
          </a:p>
        </p:txBody>
      </p:sp>
      <p:sp>
        <p:nvSpPr>
          <p:cNvPr id="32" name="타원 31"/>
          <p:cNvSpPr/>
          <p:nvPr/>
        </p:nvSpPr>
        <p:spPr>
          <a:xfrm>
            <a:off x="341375" y="1519867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33" name="타원 32"/>
          <p:cNvSpPr/>
          <p:nvPr/>
        </p:nvSpPr>
        <p:spPr>
          <a:xfrm>
            <a:off x="391478" y="2952702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34" name="타원 33"/>
          <p:cNvSpPr/>
          <p:nvPr/>
        </p:nvSpPr>
        <p:spPr>
          <a:xfrm>
            <a:off x="380620" y="4438947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sp>
        <p:nvSpPr>
          <p:cNvPr id="35" name="타원 34"/>
          <p:cNvSpPr/>
          <p:nvPr/>
        </p:nvSpPr>
        <p:spPr>
          <a:xfrm>
            <a:off x="6521267" y="4438947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792468" y="2154072"/>
            <a:ext cx="1219200" cy="35052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mtClean="0"/>
              <a:t>스탬프 북 버튼 영역</a:t>
            </a:r>
            <a:endParaRPr lang="ko-KR" altLang="en-US" sz="800" b="1" dirty="0"/>
          </a:p>
        </p:txBody>
      </p:sp>
      <p:sp>
        <p:nvSpPr>
          <p:cNvPr id="42" name="타원 41"/>
          <p:cNvSpPr/>
          <p:nvPr/>
        </p:nvSpPr>
        <p:spPr>
          <a:xfrm>
            <a:off x="6649283" y="2060912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5</a:t>
            </a:r>
            <a:endParaRPr lang="ko-KR" altLang="en-US" sz="12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8589264" y="1267703"/>
            <a:ext cx="3272536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① 내비게이션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주요 정보 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메</a:t>
            </a:r>
            <a:r>
              <a:rPr lang="ko-KR" altLang="en-US" sz="800" dirty="0" smtClean="0"/>
              <a:t>타버스 </a:t>
            </a:r>
            <a:r>
              <a:rPr lang="ko-KR" altLang="en-US" sz="800" dirty="0" err="1" smtClean="0"/>
              <a:t>미니맵</a:t>
            </a:r>
            <a:r>
              <a:rPr lang="en-US" altLang="ko-KR" sz="800" dirty="0"/>
              <a:t> </a:t>
            </a:r>
            <a:r>
              <a:rPr lang="ko-KR" altLang="en-US" sz="800" dirty="0" smtClean="0"/>
              <a:t>표시</a:t>
            </a:r>
            <a:r>
              <a:rPr lang="en-US" altLang="ko-KR" sz="800" dirty="0" smtClean="0"/>
              <a:t>.(</a:t>
            </a:r>
            <a:r>
              <a:rPr lang="en-US" altLang="ko-KR" sz="800" dirty="0" err="1" smtClean="0"/>
              <a:t>PoC</a:t>
            </a:r>
            <a:r>
              <a:rPr lang="en-US" altLang="ko-KR" sz="800" dirty="0" smtClean="0"/>
              <a:t> </a:t>
            </a:r>
            <a:r>
              <a:rPr lang="ko-KR" altLang="en-US" sz="800" dirty="0"/>
              <a:t>버전에서는 캐릭터 정보를 표시하지 않습니다</a:t>
            </a:r>
            <a:r>
              <a:rPr lang="en-US" altLang="ko-KR" sz="800" dirty="0" smtClean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대화 상대 </a:t>
            </a:r>
            <a:r>
              <a:rPr lang="en-US" altLang="ko-KR" sz="800" dirty="0" smtClean="0"/>
              <a:t>NPC</a:t>
            </a:r>
            <a:r>
              <a:rPr lang="ko-KR" altLang="en-US" sz="800" dirty="0" smtClean="0"/>
              <a:t>에 대한 정보가 필요한 경우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상단 중앙부에 표시합니다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추후 유저 캐릭터 및 </a:t>
            </a:r>
            <a:r>
              <a:rPr lang="en-US" altLang="ko-KR" sz="800" dirty="0" smtClean="0"/>
              <a:t>NPC </a:t>
            </a:r>
            <a:r>
              <a:rPr lang="ko-KR" altLang="en-US" sz="800" dirty="0" smtClean="0"/>
              <a:t>정보가 필요할 경우 상단 영역의 재조정을 진행합니다</a:t>
            </a:r>
            <a:r>
              <a:rPr lang="en-US" altLang="ko-KR" sz="800" dirty="0" smtClean="0"/>
              <a:t>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589264" y="2878970"/>
            <a:ext cx="327253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② </a:t>
            </a:r>
            <a:r>
              <a:rPr lang="en-US" altLang="ko-KR" sz="1000" b="1" dirty="0" smtClean="0"/>
              <a:t>AI </a:t>
            </a:r>
            <a:r>
              <a:rPr lang="ko-KR" altLang="en-US" sz="1000" b="1" dirty="0" smtClean="0"/>
              <a:t>음성 채팅을 위한 버튼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err="1" smtClean="0"/>
              <a:t>홀맨</a:t>
            </a:r>
            <a:r>
              <a:rPr lang="ko-KR" altLang="en-US" sz="800" dirty="0" smtClean="0"/>
              <a:t> 아이콘 버튼을 이용해 </a:t>
            </a:r>
            <a:r>
              <a:rPr lang="en-US" altLang="ko-KR" sz="800" dirty="0" err="1" smtClean="0"/>
              <a:t>ai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대화 서비스를 켜고 끌 수 있도록 합니다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버튼의 상태 및 기능에 대한 부분은 별도로 설명합니다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8589264" y="3931116"/>
            <a:ext cx="32725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③ 가상 </a:t>
            </a:r>
            <a:r>
              <a:rPr lang="ko-KR" altLang="en-US" sz="1000" b="1" dirty="0" err="1" smtClean="0"/>
              <a:t>조이패드</a:t>
            </a:r>
            <a:r>
              <a:rPr lang="ko-KR" altLang="en-US" sz="1000" b="1" dirty="0" smtClean="0"/>
              <a:t> </a:t>
            </a:r>
            <a:r>
              <a:rPr lang="en-US" altLang="ko-KR" sz="1000" b="1" dirty="0" smtClean="0"/>
              <a:t>– </a:t>
            </a:r>
            <a:r>
              <a:rPr lang="ko-KR" altLang="en-US" sz="1000" b="1" dirty="0" smtClean="0"/>
              <a:t>방향키 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유저 </a:t>
            </a:r>
            <a:r>
              <a:rPr lang="ko-KR" altLang="en-US" sz="800" dirty="0" err="1" smtClean="0"/>
              <a:t>아바타를</a:t>
            </a:r>
            <a:r>
              <a:rPr lang="ko-KR" altLang="en-US" sz="800" dirty="0" smtClean="0"/>
              <a:t> 조종할 수 있는 방향키를 표시합니다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52" name="TextBox 51"/>
          <p:cNvSpPr txBox="1"/>
          <p:nvPr/>
        </p:nvSpPr>
        <p:spPr>
          <a:xfrm>
            <a:off x="8589264" y="4613930"/>
            <a:ext cx="32725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④ 가상 </a:t>
            </a:r>
            <a:r>
              <a:rPr lang="ko-KR" altLang="en-US" sz="1000" b="1" dirty="0" err="1" smtClean="0"/>
              <a:t>조이패드</a:t>
            </a:r>
            <a:r>
              <a:rPr lang="ko-KR" altLang="en-US" sz="1000" b="1" dirty="0" smtClean="0"/>
              <a:t> </a:t>
            </a:r>
            <a:r>
              <a:rPr lang="en-US" altLang="ko-KR" sz="1000" b="1" dirty="0" smtClean="0"/>
              <a:t>– </a:t>
            </a:r>
            <a:r>
              <a:rPr lang="ko-KR" altLang="en-US" sz="1000" b="1" dirty="0" smtClean="0"/>
              <a:t>버튼 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유저 </a:t>
            </a:r>
            <a:r>
              <a:rPr lang="ko-KR" altLang="en-US" sz="800" dirty="0" err="1" smtClean="0"/>
              <a:t>아바타의</a:t>
            </a:r>
            <a:r>
              <a:rPr lang="ko-KR" altLang="en-US" sz="800" dirty="0" smtClean="0"/>
              <a:t> 액션을 실행할 수 있는 조작 버튼을 표시합니다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3" name="TextBox 52"/>
          <p:cNvSpPr txBox="1"/>
          <p:nvPr/>
        </p:nvSpPr>
        <p:spPr>
          <a:xfrm>
            <a:off x="8589264" y="5296744"/>
            <a:ext cx="3272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⑤ 스탬프 버튼 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O/X </a:t>
            </a:r>
            <a:r>
              <a:rPr lang="ko-KR" altLang="en-US" sz="800" dirty="0" smtClean="0"/>
              <a:t>퀴즈 풀기 진행 결과를 확인할 수 있는 스탬프 북</a:t>
            </a:r>
            <a:r>
              <a:rPr lang="en-US" altLang="ko-KR" sz="800" dirty="0" smtClean="0"/>
              <a:t>(result system)</a:t>
            </a:r>
            <a:r>
              <a:rPr lang="ko-KR" altLang="en-US" sz="800" dirty="0" smtClean="0"/>
              <a:t>을 확인할 수 있는 메뉴 </a:t>
            </a:r>
            <a:r>
              <a:rPr lang="ko-KR" altLang="en-US" sz="800" dirty="0" err="1" smtClean="0"/>
              <a:t>호출용</a:t>
            </a:r>
            <a:r>
              <a:rPr lang="ko-KR" altLang="en-US" sz="800" dirty="0" smtClean="0"/>
              <a:t> 버튼 표시 영역입니다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30158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497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공용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UI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공용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UI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기본 배치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시스템 팝업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알림 메시지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0709" y="1524000"/>
            <a:ext cx="7767638" cy="43692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8479536" y="1267703"/>
            <a:ext cx="0" cy="53525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동물 동물원 0명에 대한 스톡 벡터 아트 및 기타 이미지 - i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6"/>
          <a:stretch/>
        </p:blipFill>
        <p:spPr bwMode="auto">
          <a:xfrm>
            <a:off x="340710" y="1524000"/>
            <a:ext cx="7767638" cy="43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40709" y="1524000"/>
            <a:ext cx="7767638" cy="4369296"/>
          </a:xfrm>
          <a:prstGeom prst="rect">
            <a:avLst/>
          </a:prstGeom>
          <a:solidFill>
            <a:srgbClr val="000000">
              <a:alpha val="6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2066544" y="2468880"/>
            <a:ext cx="4315968" cy="2479536"/>
          </a:xfrm>
          <a:prstGeom prst="roundRect">
            <a:avLst>
              <a:gd name="adj" fmla="val 507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614928" y="4481745"/>
            <a:ext cx="1219200" cy="35052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버튼영역</a:t>
            </a:r>
            <a:endParaRPr lang="ko-KR" altLang="en-US" sz="1600" b="1" dirty="0"/>
          </a:p>
        </p:txBody>
      </p:sp>
      <p:sp>
        <p:nvSpPr>
          <p:cNvPr id="14" name="직사각형 13"/>
          <p:cNvSpPr/>
          <p:nvPr/>
        </p:nvSpPr>
        <p:spPr>
          <a:xfrm>
            <a:off x="3005328" y="2523744"/>
            <a:ext cx="2438400" cy="377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팝업 메시지 타이틀 영역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2188464" y="3037466"/>
            <a:ext cx="4072128" cy="123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팝업 메시지 내용 표시 영역</a:t>
            </a:r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2014395" y="2395728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26" name="타원 25"/>
          <p:cNvSpPr/>
          <p:nvPr/>
        </p:nvSpPr>
        <p:spPr>
          <a:xfrm>
            <a:off x="2877312" y="2518416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27" name="타원 26"/>
          <p:cNvSpPr/>
          <p:nvPr/>
        </p:nvSpPr>
        <p:spPr>
          <a:xfrm>
            <a:off x="2142411" y="3215978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sp>
        <p:nvSpPr>
          <p:cNvPr id="28" name="타원 27"/>
          <p:cNvSpPr/>
          <p:nvPr/>
        </p:nvSpPr>
        <p:spPr>
          <a:xfrm>
            <a:off x="3460838" y="4393941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  <p:sp>
        <p:nvSpPr>
          <p:cNvPr id="29" name="타원 28"/>
          <p:cNvSpPr/>
          <p:nvPr/>
        </p:nvSpPr>
        <p:spPr>
          <a:xfrm>
            <a:off x="7361967" y="1688902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5</a:t>
            </a:r>
            <a:endParaRPr lang="ko-KR" altLang="en-US" sz="1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589264" y="1267703"/>
            <a:ext cx="3272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① 팝업 윈도우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고정 사이즈의 팝업 윈도우를 표시합니다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팝업 윈도우 내부에는 </a:t>
            </a:r>
            <a:r>
              <a:rPr lang="ko-KR" altLang="en-US" sz="800" dirty="0" err="1" smtClean="0"/>
              <a:t>메시지용</a:t>
            </a:r>
            <a:r>
              <a:rPr lang="ko-KR" altLang="en-US" sz="800" dirty="0" smtClean="0"/>
              <a:t> 타이틀과 내용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버튼이 표시됩니다</a:t>
            </a:r>
            <a:endParaRPr lang="ko-KR" alt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8589264" y="2308802"/>
            <a:ext cx="327253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② 팝업 메시지 타이틀 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팝업 메시지의 종류 또는 제목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헤드라인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을 표시합니다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한글 기준 </a:t>
            </a:r>
            <a:r>
              <a:rPr lang="en-US" altLang="ko-KR" sz="800" dirty="0" smtClean="0"/>
              <a:t>20</a:t>
            </a:r>
            <a:r>
              <a:rPr lang="ko-KR" altLang="en-US" sz="800" dirty="0" smtClean="0"/>
              <a:t>자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띄어쓰기 포함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정도의 폭을 확보합니다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자동 </a:t>
            </a:r>
            <a:r>
              <a:rPr lang="ko-KR" altLang="en-US" sz="800" dirty="0" err="1" smtClean="0"/>
              <a:t>개행은</a:t>
            </a:r>
            <a:r>
              <a:rPr lang="ko-KR" altLang="en-US" sz="800" dirty="0" smtClean="0"/>
              <a:t> 적용하지 않습니다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39" name="TextBox 38"/>
          <p:cNvSpPr txBox="1"/>
          <p:nvPr/>
        </p:nvSpPr>
        <p:spPr>
          <a:xfrm>
            <a:off x="8600250" y="3534567"/>
            <a:ext cx="327253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③ 팝업 메시지 내용 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팝업 메시지의 내용을 표시하는 공간입니다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한글 기준 최대 </a:t>
            </a:r>
            <a:r>
              <a:rPr lang="en-US" altLang="ko-KR" sz="800" dirty="0" smtClean="0"/>
              <a:t>100</a:t>
            </a:r>
            <a:r>
              <a:rPr lang="ko-KR" altLang="en-US" sz="800" dirty="0" smtClean="0"/>
              <a:t>자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띄어쓰기 포함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정도의 공간을 확보합니다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가능하다면 자동 </a:t>
            </a:r>
            <a:r>
              <a:rPr lang="ko-KR" altLang="en-US" sz="800" dirty="0" err="1" smtClean="0"/>
              <a:t>개행을</a:t>
            </a:r>
            <a:r>
              <a:rPr lang="ko-KR" altLang="en-US" sz="800" dirty="0" smtClean="0"/>
              <a:t> 적용합니다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8589264" y="4760332"/>
            <a:ext cx="3272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④ </a:t>
            </a:r>
            <a:r>
              <a:rPr lang="ko-KR" altLang="en-US" sz="1000" b="1" dirty="0" err="1" smtClean="0"/>
              <a:t>팝업용</a:t>
            </a:r>
            <a:r>
              <a:rPr lang="ko-KR" altLang="en-US" sz="1000" b="1" dirty="0" smtClean="0"/>
              <a:t> 버튼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단순한 알림 메시지 팝업이므로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버튼은 </a:t>
            </a:r>
            <a:r>
              <a:rPr lang="en-US" altLang="ko-KR" sz="800" dirty="0" smtClean="0"/>
              <a:t>“</a:t>
            </a:r>
            <a:r>
              <a:rPr lang="ko-KR" altLang="en-US" sz="800" dirty="0" smtClean="0"/>
              <a:t>확인</a:t>
            </a:r>
            <a:r>
              <a:rPr lang="en-US" altLang="ko-KR" sz="800" dirty="0" smtClean="0"/>
              <a:t>” </a:t>
            </a:r>
            <a:r>
              <a:rPr lang="ko-KR" altLang="en-US" sz="800" dirty="0" smtClean="0"/>
              <a:t>버튼 하나만 지원합니다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8589264" y="5801433"/>
            <a:ext cx="3272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⑤ 암전</a:t>
            </a:r>
            <a:r>
              <a:rPr lang="en-US" altLang="ko-KR" sz="1000" b="1" dirty="0" smtClean="0"/>
              <a:t>(Dimmed)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팝업 창을 표시할 때 뒤의 메타버스 영역은 어둡게</a:t>
            </a:r>
            <a:r>
              <a:rPr lang="en-US" altLang="ko-KR" sz="800" dirty="0" smtClean="0"/>
              <a:t>(Dimmed)</a:t>
            </a:r>
            <a:r>
              <a:rPr lang="ko-KR" altLang="en-US" sz="800" dirty="0" smtClean="0"/>
              <a:t>처리하여 유저가 팝업의 정보에 집중할 수 있도록 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19601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497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공용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UI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공용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UI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기본 배치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시스템 팝업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결정 필요 메시지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479536" y="1267703"/>
            <a:ext cx="0" cy="53525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40709" y="1524000"/>
            <a:ext cx="7767638" cy="43692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Picture 2" descr="동물 동물원 0명에 대한 스톡 벡터 아트 및 기타 이미지 - i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6"/>
          <a:stretch/>
        </p:blipFill>
        <p:spPr bwMode="auto">
          <a:xfrm>
            <a:off x="340710" y="1524000"/>
            <a:ext cx="7767638" cy="43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340709" y="1524000"/>
            <a:ext cx="7767638" cy="4369296"/>
          </a:xfrm>
          <a:prstGeom prst="rect">
            <a:avLst/>
          </a:prstGeom>
          <a:solidFill>
            <a:srgbClr val="000000">
              <a:alpha val="6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066544" y="2468880"/>
            <a:ext cx="4315968" cy="2479536"/>
          </a:xfrm>
          <a:prstGeom prst="roundRect">
            <a:avLst>
              <a:gd name="adj" fmla="val 507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922032" y="4481745"/>
            <a:ext cx="1219200" cy="350520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취소</a:t>
            </a:r>
            <a:endParaRPr lang="ko-KR" altLang="en-US" sz="1600" b="1" dirty="0"/>
          </a:p>
        </p:txBody>
      </p:sp>
      <p:sp>
        <p:nvSpPr>
          <p:cNvPr id="25" name="직사각형 24"/>
          <p:cNvSpPr/>
          <p:nvPr/>
        </p:nvSpPr>
        <p:spPr>
          <a:xfrm>
            <a:off x="3005328" y="2523744"/>
            <a:ext cx="2438400" cy="377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팝업 메시지 타이틀 영역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2188464" y="3037466"/>
            <a:ext cx="4072128" cy="123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팝업 메시지 내용 표시 영역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326826" y="4481745"/>
            <a:ext cx="1219200" cy="35052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확인</a:t>
            </a:r>
            <a:endParaRPr lang="ko-KR" altLang="en-US" sz="1600" b="1" dirty="0"/>
          </a:p>
        </p:txBody>
      </p:sp>
      <p:sp>
        <p:nvSpPr>
          <p:cNvPr id="16" name="타원 15"/>
          <p:cNvSpPr/>
          <p:nvPr/>
        </p:nvSpPr>
        <p:spPr>
          <a:xfrm>
            <a:off x="2014395" y="2346452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34" name="타원 33"/>
          <p:cNvSpPr/>
          <p:nvPr/>
        </p:nvSpPr>
        <p:spPr>
          <a:xfrm>
            <a:off x="2877312" y="2435927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35" name="타원 34"/>
          <p:cNvSpPr/>
          <p:nvPr/>
        </p:nvSpPr>
        <p:spPr>
          <a:xfrm>
            <a:off x="2016752" y="2946908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sp>
        <p:nvSpPr>
          <p:cNvPr id="36" name="타원 35"/>
          <p:cNvSpPr/>
          <p:nvPr/>
        </p:nvSpPr>
        <p:spPr>
          <a:xfrm>
            <a:off x="3968496" y="4331467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  <p:sp>
        <p:nvSpPr>
          <p:cNvPr id="38" name="타원 37"/>
          <p:cNvSpPr/>
          <p:nvPr/>
        </p:nvSpPr>
        <p:spPr>
          <a:xfrm>
            <a:off x="7386351" y="2090420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5</a:t>
            </a:r>
            <a:endParaRPr lang="ko-KR" altLang="en-US" sz="1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8589264" y="1267703"/>
            <a:ext cx="3272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① 팝업 윈도우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고정 사이즈의 팝업 윈도우를 표시합니다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팝업 윈도우 내부에는 </a:t>
            </a:r>
            <a:r>
              <a:rPr lang="ko-KR" altLang="en-US" sz="800" dirty="0" err="1" smtClean="0"/>
              <a:t>메시지용</a:t>
            </a:r>
            <a:r>
              <a:rPr lang="ko-KR" altLang="en-US" sz="800" dirty="0" smtClean="0"/>
              <a:t> 타이틀과 내용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버튼이 표시됩니다</a:t>
            </a:r>
            <a:endParaRPr lang="ko-KR" alt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8589264" y="2308802"/>
            <a:ext cx="327253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② 팝업 메시지 타이틀 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팝업 메시지의 종류 또는 제목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헤드라인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을 표시합니다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한글 기준 </a:t>
            </a:r>
            <a:r>
              <a:rPr lang="en-US" altLang="ko-KR" sz="800" dirty="0" smtClean="0"/>
              <a:t>20</a:t>
            </a:r>
            <a:r>
              <a:rPr lang="ko-KR" altLang="en-US" sz="800" dirty="0" smtClean="0"/>
              <a:t>자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띄어쓰기 포함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정도의 폭을 확보합니다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자동 </a:t>
            </a:r>
            <a:r>
              <a:rPr lang="ko-KR" altLang="en-US" sz="800" dirty="0" err="1" smtClean="0"/>
              <a:t>개행은</a:t>
            </a:r>
            <a:r>
              <a:rPr lang="ko-KR" altLang="en-US" sz="800" dirty="0" smtClean="0"/>
              <a:t> 적용하지 않습니다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45" name="TextBox 44"/>
          <p:cNvSpPr txBox="1"/>
          <p:nvPr/>
        </p:nvSpPr>
        <p:spPr>
          <a:xfrm>
            <a:off x="8600250" y="3534567"/>
            <a:ext cx="327253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③ 팝업 메시지 내용 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팝업 메시지의 내용을 표시하는 공간입니다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한글 기준 최대 </a:t>
            </a:r>
            <a:r>
              <a:rPr lang="en-US" altLang="ko-KR" sz="800" dirty="0" smtClean="0"/>
              <a:t>100</a:t>
            </a:r>
            <a:r>
              <a:rPr lang="ko-KR" altLang="en-US" sz="800" dirty="0" smtClean="0"/>
              <a:t>자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띄어쓰기 포함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정도의 공간을 확보합니다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가능하다면 자동 </a:t>
            </a:r>
            <a:r>
              <a:rPr lang="ko-KR" altLang="en-US" sz="800" dirty="0" err="1" smtClean="0"/>
              <a:t>개행을</a:t>
            </a:r>
            <a:r>
              <a:rPr lang="ko-KR" altLang="en-US" sz="800" dirty="0" smtClean="0"/>
              <a:t> 적용합니다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8589264" y="4760332"/>
            <a:ext cx="3272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④ </a:t>
            </a:r>
            <a:r>
              <a:rPr lang="ko-KR" altLang="en-US" sz="1000" b="1" dirty="0" err="1" smtClean="0"/>
              <a:t>팝업용</a:t>
            </a:r>
            <a:r>
              <a:rPr lang="ko-KR" altLang="en-US" sz="1000" b="1" dirty="0" smtClean="0"/>
              <a:t> 버튼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사용자의 확인을 통해 진행하는 기능의 팝업이므로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버튼은 </a:t>
            </a:r>
            <a:r>
              <a:rPr lang="en-US" altLang="ko-KR" sz="800" dirty="0" smtClean="0"/>
              <a:t>“</a:t>
            </a:r>
            <a:r>
              <a:rPr lang="ko-KR" altLang="en-US" sz="800" dirty="0" smtClean="0"/>
              <a:t>확인</a:t>
            </a:r>
            <a:r>
              <a:rPr lang="en-US" altLang="ko-KR" sz="800" dirty="0" smtClean="0"/>
              <a:t>”</a:t>
            </a:r>
            <a:r>
              <a:rPr lang="ko-KR" altLang="en-US" sz="800" dirty="0" smtClean="0"/>
              <a:t>과 </a:t>
            </a:r>
            <a:r>
              <a:rPr lang="en-US" altLang="ko-KR" sz="800" dirty="0" smtClean="0"/>
              <a:t>“</a:t>
            </a:r>
            <a:r>
              <a:rPr lang="ko-KR" altLang="en-US" sz="800" dirty="0" smtClean="0"/>
              <a:t>취소</a:t>
            </a:r>
            <a:r>
              <a:rPr lang="en-US" altLang="ko-KR" sz="800" dirty="0" smtClean="0"/>
              <a:t>” </a:t>
            </a:r>
            <a:r>
              <a:rPr lang="ko-KR" altLang="en-US" sz="800" dirty="0" smtClean="0"/>
              <a:t>버튼 두 종류를 지원합니다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8589264" y="5801433"/>
            <a:ext cx="3272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⑤ 암전</a:t>
            </a:r>
            <a:r>
              <a:rPr lang="en-US" altLang="ko-KR" sz="1000" b="1" dirty="0" smtClean="0"/>
              <a:t>(Dimmed)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팝업 창을 표시할 때 뒤의 메타버스 영역은 어둡게</a:t>
            </a:r>
            <a:r>
              <a:rPr lang="en-US" altLang="ko-KR" sz="800" dirty="0" smtClean="0"/>
              <a:t>(Dimmed)</a:t>
            </a:r>
            <a:r>
              <a:rPr lang="ko-KR" altLang="en-US" sz="800" dirty="0" smtClean="0"/>
              <a:t>처리하여 유저가 팝업의 정보에 집중할 수 있도록 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251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497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진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행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플로우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–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앱 실행 및 로그인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앱 실행 및 로그인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flow chart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5916" y="1728528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로그 인 화면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순서도: 판단 14"/>
          <p:cNvSpPr/>
          <p:nvPr/>
        </p:nvSpPr>
        <p:spPr>
          <a:xfrm>
            <a:off x="2457450" y="2257062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저장된 닉네임 없음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7" name="순서도: 판단 16"/>
          <p:cNvSpPr/>
          <p:nvPr/>
        </p:nvSpPr>
        <p:spPr>
          <a:xfrm>
            <a:off x="2457450" y="3836810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닉네임중복</a:t>
            </a:r>
            <a:r>
              <a:rPr lang="ko-KR" altLang="en-US" sz="900" dirty="0" smtClean="0">
                <a:solidFill>
                  <a:schemeClr val="tx1"/>
                </a:solidFill>
              </a:rPr>
              <a:t> 확인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82494" y="6449358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입장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캐릭터 선택으로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>
            <a:stCxn id="14" idx="2"/>
            <a:endCxn id="15" idx="0"/>
          </p:cNvCxnSpPr>
          <p:nvPr/>
        </p:nvCxnSpPr>
        <p:spPr>
          <a:xfrm>
            <a:off x="3009900" y="1984560"/>
            <a:ext cx="0" cy="2725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5" idx="2"/>
            <a:endCxn id="63" idx="0"/>
          </p:cNvCxnSpPr>
          <p:nvPr/>
        </p:nvCxnSpPr>
        <p:spPr>
          <a:xfrm flipH="1">
            <a:off x="3009899" y="2853373"/>
            <a:ext cx="1" cy="4483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63" idx="2"/>
            <a:endCxn id="17" idx="0"/>
          </p:cNvCxnSpPr>
          <p:nvPr/>
        </p:nvCxnSpPr>
        <p:spPr>
          <a:xfrm>
            <a:off x="3009899" y="3557759"/>
            <a:ext cx="1" cy="279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7" idx="2"/>
            <a:endCxn id="107" idx="0"/>
          </p:cNvCxnSpPr>
          <p:nvPr/>
        </p:nvCxnSpPr>
        <p:spPr>
          <a:xfrm flipH="1">
            <a:off x="3009899" y="4433121"/>
            <a:ext cx="1" cy="352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4105070" y="4005152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경고 팝업 호출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6" name="꺾인 연결선 75"/>
          <p:cNvCxnSpPr>
            <a:stCxn id="75" idx="3"/>
            <a:endCxn id="15" idx="0"/>
          </p:cNvCxnSpPr>
          <p:nvPr/>
        </p:nvCxnSpPr>
        <p:spPr>
          <a:xfrm flipH="1" flipV="1">
            <a:off x="3009900" y="2257062"/>
            <a:ext cx="2363138" cy="1876106"/>
          </a:xfrm>
          <a:prstGeom prst="bentConnector4">
            <a:avLst>
              <a:gd name="adj1" fmla="val -69247"/>
              <a:gd name="adj2" fmla="val 1121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설명선 1 86"/>
          <p:cNvSpPr/>
          <p:nvPr/>
        </p:nvSpPr>
        <p:spPr>
          <a:xfrm>
            <a:off x="5487358" y="3403882"/>
            <a:ext cx="1142810" cy="441874"/>
          </a:xfrm>
          <a:prstGeom prst="borderCallout1">
            <a:avLst>
              <a:gd name="adj1" fmla="val 50023"/>
              <a:gd name="adj2" fmla="val -62"/>
              <a:gd name="adj3" fmla="val 154347"/>
              <a:gd name="adj4" fmla="val -26521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[</a:t>
            </a:r>
            <a:r>
              <a:rPr lang="ko-KR" altLang="en-US" sz="700" dirty="0" smtClean="0">
                <a:solidFill>
                  <a:schemeClr val="tx1"/>
                </a:solidFill>
              </a:rPr>
              <a:t>알림</a:t>
            </a:r>
            <a:r>
              <a:rPr lang="en-US" altLang="ko-KR" sz="700" dirty="0" smtClean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이미 사용중인 닉네임 입니다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다시 확인해주시기 바랍니다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9" name="설명선 1 88"/>
          <p:cNvSpPr/>
          <p:nvPr/>
        </p:nvSpPr>
        <p:spPr>
          <a:xfrm>
            <a:off x="390652" y="4005152"/>
            <a:ext cx="928872" cy="337624"/>
          </a:xfrm>
          <a:prstGeom prst="borderCallout1">
            <a:avLst>
              <a:gd name="adj1" fmla="val 31968"/>
              <a:gd name="adj2" fmla="val 99184"/>
              <a:gd name="adj3" fmla="val 28312"/>
              <a:gd name="adj4" fmla="val 251729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닉네임 작성 후 </a:t>
            </a:r>
            <a:r>
              <a:rPr lang="ko-KR" altLang="en-US" sz="700" smtClean="0">
                <a:solidFill>
                  <a:schemeClr val="tx1"/>
                </a:solidFill>
              </a:rPr>
              <a:t>확인 터치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0" name="설명선 1 89"/>
          <p:cNvSpPr/>
          <p:nvPr/>
        </p:nvSpPr>
        <p:spPr>
          <a:xfrm>
            <a:off x="562624" y="5614674"/>
            <a:ext cx="1192393" cy="337624"/>
          </a:xfrm>
          <a:prstGeom prst="borderCallout1">
            <a:avLst>
              <a:gd name="adj1" fmla="val 21134"/>
              <a:gd name="adj2" fmla="val 100141"/>
              <a:gd name="adj3" fmla="val 106220"/>
              <a:gd name="adj4" fmla="val 146427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닉네임의 </a:t>
            </a:r>
            <a:r>
              <a:rPr lang="ko-KR" altLang="en-US" sz="700" dirty="0" smtClean="0">
                <a:solidFill>
                  <a:schemeClr val="tx1"/>
                </a:solidFill>
              </a:rPr>
              <a:t>유효성과 일치 여부의 확인을 진행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670539" y="2820863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TRUE</a:t>
            </a:r>
            <a:endParaRPr lang="ko-KR" altLang="en-US" sz="6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2121047" y="2403489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FALSE</a:t>
            </a:r>
            <a:endParaRPr lang="ko-KR" altLang="en-US" sz="600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2670539" y="4392941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 smtClean="0"/>
              <a:t>고유함</a:t>
            </a:r>
            <a:endParaRPr lang="ko-KR" altLang="en-US" sz="6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3412777" y="3975567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 smtClean="0"/>
              <a:t>중복</a:t>
            </a:r>
            <a:endParaRPr lang="ko-KR" altLang="en-US" sz="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855702" y="2901298"/>
            <a:ext cx="3823130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닉네임은 최초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회만 작성 가능합니다</a:t>
            </a:r>
            <a:r>
              <a:rPr lang="en-US" altLang="ko-KR" sz="10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작성한 닉네임은 스마트폰의 저장공간 안에 저장되며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앱 삭제 시 함께 삭제됩니다</a:t>
            </a:r>
            <a:r>
              <a:rPr lang="en-US" altLang="ko-KR" sz="10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닉네임 작성시 </a:t>
            </a:r>
            <a:r>
              <a:rPr lang="ko-KR" altLang="en-US" sz="1000" dirty="0" err="1" smtClean="0"/>
              <a:t>고유성검사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중복 확인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를 진행합니다</a:t>
            </a:r>
            <a:r>
              <a:rPr lang="en-US" altLang="ko-KR" sz="10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접속 시도 시 동일한 닉네임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또는 계정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이 접속중인지를 확인하고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접속중인 경우에는 사용자 알림 메시지 표시 후 현재 접속된 내용을 강제로 로그아웃 시킵니다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712374" y="1250235"/>
            <a:ext cx="514942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/>
              <a:t>※ </a:t>
            </a:r>
            <a:r>
              <a:rPr lang="ko-KR" altLang="en-US" sz="1200" b="1" dirty="0" smtClean="0"/>
              <a:t>해당 기획서에서 다시 한번 설명합니다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로그인 화면과 관련된 문서를 참고해주세요</a:t>
            </a:r>
            <a:r>
              <a:rPr lang="en-US" altLang="ko-KR" sz="1200" b="1" dirty="0" smtClean="0"/>
              <a:t>.</a:t>
            </a:r>
            <a:endParaRPr lang="ko-KR" altLang="en-US" sz="1200" b="1" dirty="0"/>
          </a:p>
        </p:txBody>
      </p:sp>
      <p:sp>
        <p:nvSpPr>
          <p:cNvPr id="63" name="직사각형 62"/>
          <p:cNvSpPr/>
          <p:nvPr/>
        </p:nvSpPr>
        <p:spPr>
          <a:xfrm>
            <a:off x="2375915" y="3301727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닉네임 작성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2" name="순서도: 판단 71"/>
          <p:cNvSpPr/>
          <p:nvPr/>
        </p:nvSpPr>
        <p:spPr>
          <a:xfrm>
            <a:off x="2459956" y="5566018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접속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여부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확인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74" name="직선 화살표 연결선 73"/>
          <p:cNvCxnSpPr>
            <a:stCxn id="72" idx="2"/>
            <a:endCxn id="19" idx="0"/>
          </p:cNvCxnSpPr>
          <p:nvPr/>
        </p:nvCxnSpPr>
        <p:spPr>
          <a:xfrm>
            <a:off x="3012406" y="6162329"/>
            <a:ext cx="4072" cy="28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629307" y="6129438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smtClean="0"/>
              <a:t>미접속</a:t>
            </a:r>
            <a:endParaRPr lang="ko-KR" altLang="en-US" sz="600" b="1" dirty="0"/>
          </a:p>
        </p:txBody>
      </p:sp>
      <p:cxnSp>
        <p:nvCxnSpPr>
          <p:cNvPr id="82" name="직선 화살표 연결선 81"/>
          <p:cNvCxnSpPr>
            <a:stCxn id="17" idx="3"/>
            <a:endCxn id="75" idx="1"/>
          </p:cNvCxnSpPr>
          <p:nvPr/>
        </p:nvCxnSpPr>
        <p:spPr>
          <a:xfrm flipV="1">
            <a:off x="3562350" y="4133168"/>
            <a:ext cx="542720" cy="17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4118425" y="5741417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경고 팝업 호출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05" name="직선 화살표 연결선 104"/>
          <p:cNvCxnSpPr>
            <a:stCxn id="72" idx="3"/>
            <a:endCxn id="104" idx="1"/>
          </p:cNvCxnSpPr>
          <p:nvPr/>
        </p:nvCxnSpPr>
        <p:spPr>
          <a:xfrm>
            <a:off x="3564856" y="5864174"/>
            <a:ext cx="553569" cy="5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419355" y="5691153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 err="1" smtClean="0"/>
              <a:t>접속중</a:t>
            </a:r>
            <a:endParaRPr lang="ko-KR" altLang="en-US" sz="600" b="1" dirty="0"/>
          </a:p>
        </p:txBody>
      </p:sp>
      <p:sp>
        <p:nvSpPr>
          <p:cNvPr id="59" name="설명선 1 58"/>
          <p:cNvSpPr/>
          <p:nvPr/>
        </p:nvSpPr>
        <p:spPr>
          <a:xfrm>
            <a:off x="5719013" y="6026940"/>
            <a:ext cx="1701930" cy="441874"/>
          </a:xfrm>
          <a:prstGeom prst="borderCallout1">
            <a:avLst>
              <a:gd name="adj1" fmla="val 50023"/>
              <a:gd name="adj2" fmla="val -62"/>
              <a:gd name="adj3" fmla="val -24135"/>
              <a:gd name="adj4" fmla="val -25357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[</a:t>
            </a:r>
            <a:r>
              <a:rPr lang="ko-KR" altLang="en-US" sz="700" dirty="0" smtClean="0">
                <a:solidFill>
                  <a:schemeClr val="tx1"/>
                </a:solidFill>
              </a:rPr>
              <a:t>알림</a:t>
            </a:r>
            <a:r>
              <a:rPr lang="en-US" altLang="ko-KR" sz="700" dirty="0" smtClean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현재 접속중인 닉네임 입니다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확인 버튼을 누르시면 접속을 해제하고 다시 입장을 시도할 수 있습니다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7" name="순서도: 판단 106"/>
          <p:cNvSpPr/>
          <p:nvPr/>
        </p:nvSpPr>
        <p:spPr>
          <a:xfrm>
            <a:off x="2457449" y="4785795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입장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하기 터치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cxnSp>
        <p:nvCxnSpPr>
          <p:cNvPr id="108" name="꺾인 연결선 107"/>
          <p:cNvCxnSpPr>
            <a:stCxn id="15" idx="1"/>
            <a:endCxn id="107" idx="0"/>
          </p:cNvCxnSpPr>
          <p:nvPr/>
        </p:nvCxnSpPr>
        <p:spPr>
          <a:xfrm rot="10800000" flipH="1" flipV="1">
            <a:off x="2457449" y="2555217"/>
            <a:ext cx="552449" cy="2230577"/>
          </a:xfrm>
          <a:prstGeom prst="bentConnector4">
            <a:avLst>
              <a:gd name="adj1" fmla="val -41379"/>
              <a:gd name="adj2" fmla="val 9207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설명선 1 83"/>
          <p:cNvSpPr/>
          <p:nvPr/>
        </p:nvSpPr>
        <p:spPr>
          <a:xfrm>
            <a:off x="468608" y="3065462"/>
            <a:ext cx="1041083" cy="337624"/>
          </a:xfrm>
          <a:prstGeom prst="borderCallout1">
            <a:avLst>
              <a:gd name="adj1" fmla="val 21134"/>
              <a:gd name="adj2" fmla="val 100652"/>
              <a:gd name="adj3" fmla="val 98894"/>
              <a:gd name="adj4" fmla="val 192769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닉네임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입력창을</a:t>
            </a:r>
            <a:r>
              <a:rPr lang="ko-KR" altLang="en-US" sz="700" dirty="0" smtClean="0">
                <a:solidFill>
                  <a:schemeClr val="tx1"/>
                </a:solidFill>
              </a:rPr>
              <a:t> 터치하여 키보드 호출 및 입력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109" name="직선 화살표 연결선 108"/>
          <p:cNvCxnSpPr>
            <a:stCxn id="107" idx="2"/>
            <a:endCxn id="72" idx="0"/>
          </p:cNvCxnSpPr>
          <p:nvPr/>
        </p:nvCxnSpPr>
        <p:spPr>
          <a:xfrm>
            <a:off x="3009899" y="5382106"/>
            <a:ext cx="2507" cy="183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629307" y="5345826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TRUE</a:t>
            </a:r>
            <a:endParaRPr lang="ko-KR" altLang="en-US" sz="6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3402857" y="5064397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FALSE</a:t>
            </a:r>
            <a:endParaRPr lang="ko-KR" altLang="en-US" sz="600" b="1" dirty="0"/>
          </a:p>
        </p:txBody>
      </p:sp>
      <p:cxnSp>
        <p:nvCxnSpPr>
          <p:cNvPr id="112" name="꺾인 연결선 111"/>
          <p:cNvCxnSpPr>
            <a:stCxn id="107" idx="3"/>
            <a:endCxn id="107" idx="0"/>
          </p:cNvCxnSpPr>
          <p:nvPr/>
        </p:nvCxnSpPr>
        <p:spPr>
          <a:xfrm flipH="1" flipV="1">
            <a:off x="3009899" y="4785795"/>
            <a:ext cx="552450" cy="298156"/>
          </a:xfrm>
          <a:prstGeom prst="bentConnector4">
            <a:avLst>
              <a:gd name="adj1" fmla="val -41379"/>
              <a:gd name="adj2" fmla="val 1590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104" idx="3"/>
            <a:endCxn id="107" idx="0"/>
          </p:cNvCxnSpPr>
          <p:nvPr/>
        </p:nvCxnSpPr>
        <p:spPr>
          <a:xfrm flipH="1" flipV="1">
            <a:off x="3009899" y="4785795"/>
            <a:ext cx="2376494" cy="1083638"/>
          </a:xfrm>
          <a:prstGeom prst="bentConnector4">
            <a:avLst>
              <a:gd name="adj1" fmla="val -9619"/>
              <a:gd name="adj2" fmla="val 1162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19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990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진행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플로우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–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가이드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NPC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상호작용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가이드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NPC(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홀맨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상호작용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flow chart 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첫 조우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09572" y="2217641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캐릭터 진입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</a:rPr>
              <a:t>시작 위치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09572" y="2922306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캐릭터 고정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이동불가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09572" y="3626971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err="1" smtClean="0">
                <a:solidFill>
                  <a:schemeClr val="tx1"/>
                </a:solidFill>
              </a:rPr>
              <a:t>홀맨</a:t>
            </a:r>
            <a:r>
              <a:rPr lang="ko-KR" altLang="en-US" sz="1000" dirty="0" smtClean="0">
                <a:solidFill>
                  <a:schemeClr val="tx1"/>
                </a:solidFill>
              </a:rPr>
              <a:t> 이동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09572" y="4331636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홀맨</a:t>
            </a:r>
            <a:r>
              <a:rPr lang="ko-KR" altLang="en-US" sz="800" dirty="0" smtClean="0">
                <a:solidFill>
                  <a:schemeClr val="tx1"/>
                </a:solidFill>
              </a:rPr>
              <a:t> 인사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및 자기소개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09572" y="5036301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대기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4" idx="2"/>
            <a:endCxn id="15" idx="0"/>
          </p:cNvCxnSpPr>
          <p:nvPr/>
        </p:nvCxnSpPr>
        <p:spPr>
          <a:xfrm>
            <a:off x="2543556" y="2473673"/>
            <a:ext cx="0" cy="448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5" idx="2"/>
            <a:endCxn id="16" idx="0"/>
          </p:cNvCxnSpPr>
          <p:nvPr/>
        </p:nvCxnSpPr>
        <p:spPr>
          <a:xfrm>
            <a:off x="2543556" y="3178338"/>
            <a:ext cx="0" cy="448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2"/>
            <a:endCxn id="17" idx="0"/>
          </p:cNvCxnSpPr>
          <p:nvPr/>
        </p:nvCxnSpPr>
        <p:spPr>
          <a:xfrm>
            <a:off x="2543556" y="3883003"/>
            <a:ext cx="0" cy="448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7" idx="2"/>
            <a:endCxn id="18" idx="0"/>
          </p:cNvCxnSpPr>
          <p:nvPr/>
        </p:nvCxnSpPr>
        <p:spPr>
          <a:xfrm>
            <a:off x="2543556" y="4587668"/>
            <a:ext cx="0" cy="448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12374" y="3188321"/>
            <a:ext cx="5314043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사용자가 </a:t>
            </a:r>
            <a:r>
              <a:rPr lang="ko-KR" altLang="en-US" sz="1000" dirty="0" err="1" smtClean="0"/>
              <a:t>메타버스에</a:t>
            </a:r>
            <a:r>
              <a:rPr lang="ko-KR" altLang="en-US" sz="1000" dirty="0" smtClean="0"/>
              <a:t> 정상적으로 접속을 하게 되면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항상 같은 위치에 </a:t>
            </a:r>
            <a:r>
              <a:rPr lang="ko-KR" altLang="en-US" sz="1000" dirty="0" err="1" smtClean="0"/>
              <a:t>아바타가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스폰됩니다</a:t>
            </a:r>
            <a:r>
              <a:rPr lang="en-US" altLang="ko-KR" sz="10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 smtClean="0"/>
              <a:t>아바타가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스폰되면</a:t>
            </a:r>
            <a:r>
              <a:rPr lang="ko-KR" altLang="en-US" sz="1000" dirty="0" smtClean="0"/>
              <a:t> 가이드 </a:t>
            </a:r>
            <a:r>
              <a:rPr lang="en-US" altLang="ko-KR" sz="1000" dirty="0" smtClean="0"/>
              <a:t>NPC(</a:t>
            </a:r>
            <a:r>
              <a:rPr lang="ko-KR" altLang="en-US" sz="1000" dirty="0" err="1" smtClean="0"/>
              <a:t>홀맨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와의 인사가 끝날 때 까지는 이동하지 못합니다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12374" y="1973245"/>
            <a:ext cx="514942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/>
              <a:t>※ </a:t>
            </a:r>
            <a:r>
              <a:rPr lang="ko-KR" altLang="en-US" sz="1200" b="1" dirty="0" smtClean="0"/>
              <a:t>해당 기획서에서 다시 한번 설명합니다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가이드 </a:t>
            </a:r>
            <a:r>
              <a:rPr lang="en-US" altLang="ko-KR" sz="1200" b="1" dirty="0" smtClean="0"/>
              <a:t>NPC(</a:t>
            </a:r>
            <a:r>
              <a:rPr lang="ko-KR" altLang="en-US" sz="1200" b="1" dirty="0" err="1" smtClean="0"/>
              <a:t>홀맨</a:t>
            </a:r>
            <a:r>
              <a:rPr lang="en-US" altLang="ko-KR" sz="1200" b="1" dirty="0" smtClean="0"/>
              <a:t>)</a:t>
            </a:r>
            <a:r>
              <a:rPr lang="ko-KR" altLang="en-US" sz="1200" b="1" dirty="0" smtClean="0"/>
              <a:t>와 관련된 문서를 참고해주세요</a:t>
            </a:r>
            <a:r>
              <a:rPr lang="en-US" altLang="ko-KR" sz="1200" b="1" dirty="0" smtClean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3949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990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진행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플로우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–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가이드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NPC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상호작용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2" y="929149"/>
            <a:ext cx="6512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가이드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NPC(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홀맨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상호작용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flow chart 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대화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(wake up talk)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09572" y="1937225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유저의 모든 입력 중지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09572" y="2801286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타이머 작동 </a:t>
            </a:r>
            <a:r>
              <a:rPr lang="en-US" altLang="ko-KR" sz="800" dirty="0" smtClean="0">
                <a:solidFill>
                  <a:schemeClr val="tx1"/>
                </a:solidFill>
              </a:rPr>
              <a:t>(60sec)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순서도: 판단 17"/>
          <p:cNvSpPr/>
          <p:nvPr/>
        </p:nvSpPr>
        <p:spPr>
          <a:xfrm>
            <a:off x="1991106" y="3665347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조작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발생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27311" y="3838999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타이머 초기화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27311" y="5039826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가이드 </a:t>
            </a:r>
            <a:r>
              <a:rPr lang="en-US" altLang="ko-KR" sz="800" dirty="0" smtClean="0">
                <a:solidFill>
                  <a:schemeClr val="tx1"/>
                </a:solidFill>
              </a:rPr>
              <a:t>NPC wake up </a:t>
            </a:r>
            <a:r>
              <a:rPr lang="ko-KR" altLang="en-US" sz="800" dirty="0" smtClean="0">
                <a:solidFill>
                  <a:schemeClr val="tx1"/>
                </a:solidFill>
              </a:rPr>
              <a:t>메시지 발생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순서도: 판단 24"/>
          <p:cNvSpPr/>
          <p:nvPr/>
        </p:nvSpPr>
        <p:spPr>
          <a:xfrm>
            <a:off x="1991106" y="4869687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t=0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16" idx="2"/>
            <a:endCxn id="17" idx="0"/>
          </p:cNvCxnSpPr>
          <p:nvPr/>
        </p:nvCxnSpPr>
        <p:spPr>
          <a:xfrm>
            <a:off x="2543556" y="2193257"/>
            <a:ext cx="0" cy="608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2"/>
            <a:endCxn id="18" idx="0"/>
          </p:cNvCxnSpPr>
          <p:nvPr/>
        </p:nvCxnSpPr>
        <p:spPr>
          <a:xfrm>
            <a:off x="2543556" y="3057318"/>
            <a:ext cx="0" cy="608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2"/>
            <a:endCxn id="25" idx="0"/>
          </p:cNvCxnSpPr>
          <p:nvPr/>
        </p:nvCxnSpPr>
        <p:spPr>
          <a:xfrm>
            <a:off x="2543556" y="4261658"/>
            <a:ext cx="0" cy="608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3"/>
            <a:endCxn id="19" idx="1"/>
          </p:cNvCxnSpPr>
          <p:nvPr/>
        </p:nvCxnSpPr>
        <p:spPr>
          <a:xfrm>
            <a:off x="3096006" y="3963503"/>
            <a:ext cx="531305" cy="3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5" idx="3"/>
            <a:endCxn id="20" idx="1"/>
          </p:cNvCxnSpPr>
          <p:nvPr/>
        </p:nvCxnSpPr>
        <p:spPr>
          <a:xfrm flipV="1">
            <a:off x="3096006" y="5167842"/>
            <a:ext cx="53130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5" idx="2"/>
            <a:endCxn id="18" idx="0"/>
          </p:cNvCxnSpPr>
          <p:nvPr/>
        </p:nvCxnSpPr>
        <p:spPr>
          <a:xfrm rot="5400000" flipH="1">
            <a:off x="1643230" y="4565673"/>
            <a:ext cx="1800651" cy="12700"/>
          </a:xfrm>
          <a:prstGeom prst="bentConnector5">
            <a:avLst>
              <a:gd name="adj1" fmla="val -12695"/>
              <a:gd name="adj2" fmla="val 6150000"/>
              <a:gd name="adj3" fmla="val 1154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906842" y="3807162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TRUE</a:t>
            </a:r>
            <a:endParaRPr lang="ko-KR" altLang="en-US" sz="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2163097" y="4200059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FALSE</a:t>
            </a:r>
            <a:endParaRPr lang="ko-KR" altLang="en-US" sz="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906842" y="5019752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TRUE</a:t>
            </a:r>
            <a:endParaRPr lang="ko-KR" altLang="en-US" sz="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2163097" y="5419217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FALSE</a:t>
            </a:r>
            <a:endParaRPr lang="ko-KR" altLang="en-US" sz="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712374" y="1973245"/>
            <a:ext cx="514942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/>
              <a:t>※ </a:t>
            </a:r>
            <a:r>
              <a:rPr lang="ko-KR" altLang="en-US" sz="1200" b="1" dirty="0" smtClean="0"/>
              <a:t>해당 기획서에서 다시 한번 설명합니다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가이드 </a:t>
            </a:r>
            <a:r>
              <a:rPr lang="en-US" altLang="ko-KR" sz="1200" b="1" dirty="0" smtClean="0"/>
              <a:t>NPC(</a:t>
            </a:r>
            <a:r>
              <a:rPr lang="ko-KR" altLang="en-US" sz="1200" b="1" dirty="0" err="1" smtClean="0"/>
              <a:t>홀맨</a:t>
            </a:r>
            <a:r>
              <a:rPr lang="en-US" altLang="ko-KR" sz="1200" b="1" dirty="0" smtClean="0"/>
              <a:t>)</a:t>
            </a:r>
            <a:r>
              <a:rPr lang="ko-KR" altLang="en-US" sz="1200" b="1" dirty="0" smtClean="0"/>
              <a:t>와 관련된 문서를 참고해주세요</a:t>
            </a:r>
            <a:r>
              <a:rPr lang="en-US" altLang="ko-KR" sz="1200" b="1" dirty="0" smtClean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59860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990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진행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플로우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–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가이드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NPC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상호작용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2" y="929149"/>
            <a:ext cx="6512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가이드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NPC(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홀맨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상호작용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flow chart 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대화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(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ai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09572" y="1647225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사용자 입력 대기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순서도: 판단 14"/>
          <p:cNvSpPr/>
          <p:nvPr/>
        </p:nvSpPr>
        <p:spPr>
          <a:xfrm>
            <a:off x="1991103" y="2216527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사용자입력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</a:rPr>
              <a:t>발생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9009" y="2386666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대화 아이콘 터치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50129" y="2396987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시동어</a:t>
            </a:r>
            <a:r>
              <a:rPr lang="ko-KR" altLang="en-US" sz="800" dirty="0" smtClean="0">
                <a:solidFill>
                  <a:schemeClr val="tx1"/>
                </a:solidFill>
              </a:rPr>
              <a:t> 발화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" name="설명선 1 22"/>
          <p:cNvSpPr/>
          <p:nvPr/>
        </p:nvSpPr>
        <p:spPr>
          <a:xfrm>
            <a:off x="4424363" y="1763808"/>
            <a:ext cx="1142810" cy="441874"/>
          </a:xfrm>
          <a:prstGeom prst="borderCallout1">
            <a:avLst>
              <a:gd name="adj1" fmla="val 50023"/>
              <a:gd name="adj2" fmla="val -62"/>
              <a:gd name="adj3" fmla="val 149375"/>
              <a:gd name="adj4" fmla="val -33176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홀맨아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헤이홀맨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기타등등</a:t>
            </a:r>
            <a:r>
              <a:rPr lang="en-US" altLang="ko-KR" sz="700" dirty="0" smtClean="0">
                <a:solidFill>
                  <a:schemeClr val="tx1"/>
                </a:solidFill>
              </a:rPr>
              <a:t>…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09572" y="5891505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타이머 초기화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순서도: 판단 24"/>
          <p:cNvSpPr/>
          <p:nvPr/>
        </p:nvSpPr>
        <p:spPr>
          <a:xfrm>
            <a:off x="1991103" y="3126108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tx1"/>
                </a:solidFill>
              </a:rPr>
              <a:t>Kakaoi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</a:rPr>
              <a:t>연결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50129" y="3296247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에러메시지 표시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909572" y="3993372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Eff </a:t>
            </a:r>
            <a:r>
              <a:rPr lang="ko-KR" altLang="en-US" sz="800" dirty="0" smtClean="0">
                <a:solidFill>
                  <a:schemeClr val="tx1"/>
                </a:solidFill>
              </a:rPr>
              <a:t>표시 및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발화 입력 대기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" name="설명선 1 27"/>
          <p:cNvSpPr/>
          <p:nvPr/>
        </p:nvSpPr>
        <p:spPr>
          <a:xfrm>
            <a:off x="554736" y="3645129"/>
            <a:ext cx="1182241" cy="441874"/>
          </a:xfrm>
          <a:prstGeom prst="borderCallout1">
            <a:avLst>
              <a:gd name="adj1" fmla="val 69337"/>
              <a:gd name="adj2" fmla="val 99154"/>
              <a:gd name="adj3" fmla="val 110747"/>
              <a:gd name="adj4" fmla="val 123650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[</a:t>
            </a:r>
            <a:r>
              <a:rPr lang="ko-KR" altLang="en-US" sz="700" dirty="0" smtClean="0">
                <a:solidFill>
                  <a:schemeClr val="tx1"/>
                </a:solidFill>
              </a:rPr>
              <a:t>알림</a:t>
            </a:r>
            <a:r>
              <a:rPr lang="en-US" altLang="ko-KR" sz="700" dirty="0" smtClean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시리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빅스비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구글 등의 입력 대기상태 연출 참고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0" name="순서도: 판단 29"/>
          <p:cNvSpPr/>
          <p:nvPr/>
        </p:nvSpPr>
        <p:spPr>
          <a:xfrm>
            <a:off x="1991103" y="5043049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사용자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발화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909572" y="4549245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타이머 작동 </a:t>
            </a:r>
            <a:r>
              <a:rPr lang="en-US" altLang="ko-KR" sz="800" dirty="0" smtClean="0">
                <a:solidFill>
                  <a:schemeClr val="tx1"/>
                </a:solidFill>
              </a:rPr>
              <a:t>(15sec)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" name="설명선 1 31"/>
          <p:cNvSpPr/>
          <p:nvPr/>
        </p:nvSpPr>
        <p:spPr>
          <a:xfrm>
            <a:off x="4915953" y="2686364"/>
            <a:ext cx="1142810" cy="441874"/>
          </a:xfrm>
          <a:prstGeom prst="borderCallout1">
            <a:avLst>
              <a:gd name="adj1" fmla="val 50023"/>
              <a:gd name="adj2" fmla="val -62"/>
              <a:gd name="adj3" fmla="val 149375"/>
              <a:gd name="adj4" fmla="val -33176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[</a:t>
            </a:r>
            <a:r>
              <a:rPr lang="ko-KR" altLang="en-US" sz="700" dirty="0" smtClean="0">
                <a:solidFill>
                  <a:schemeClr val="tx1"/>
                </a:solidFill>
              </a:rPr>
              <a:t>알림</a:t>
            </a:r>
            <a:r>
              <a:rPr lang="en-US" altLang="ko-KR" sz="700" dirty="0" smtClean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대화 서비스를 이용할 수 없습니다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잠시 후 다시 시도해 주세요</a:t>
            </a:r>
            <a:r>
              <a:rPr lang="en-US" altLang="ko-KR" sz="700" dirty="0" smtClean="0">
                <a:solidFill>
                  <a:schemeClr val="tx1"/>
                </a:solidFill>
              </a:rPr>
              <a:t>.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85588" y="5213188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발화 대기 종료</a:t>
            </a:r>
            <a:r>
              <a:rPr lang="en-US" altLang="ko-KR" sz="800" dirty="0" smtClean="0">
                <a:solidFill>
                  <a:schemeClr val="tx1"/>
                </a:solidFill>
              </a:rPr>
              <a:t>.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순서도: 판단 33"/>
          <p:cNvSpPr/>
          <p:nvPr/>
        </p:nvSpPr>
        <p:spPr>
          <a:xfrm>
            <a:off x="3613783" y="5043049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t=0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/>
          <p:cNvCxnSpPr>
            <a:stCxn id="14" idx="2"/>
            <a:endCxn id="15" idx="0"/>
          </p:cNvCxnSpPr>
          <p:nvPr/>
        </p:nvCxnSpPr>
        <p:spPr>
          <a:xfrm flipH="1">
            <a:off x="2543553" y="1903257"/>
            <a:ext cx="3" cy="313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5" idx="1"/>
            <a:endCxn id="21" idx="3"/>
          </p:cNvCxnSpPr>
          <p:nvPr/>
        </p:nvCxnSpPr>
        <p:spPr>
          <a:xfrm flipH="1" flipV="1">
            <a:off x="1736977" y="2514682"/>
            <a:ext cx="25412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5" idx="3"/>
            <a:endCxn id="22" idx="1"/>
          </p:cNvCxnSpPr>
          <p:nvPr/>
        </p:nvCxnSpPr>
        <p:spPr>
          <a:xfrm>
            <a:off x="3096003" y="2514683"/>
            <a:ext cx="254126" cy="10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5" idx="2"/>
            <a:endCxn id="27" idx="0"/>
          </p:cNvCxnSpPr>
          <p:nvPr/>
        </p:nvCxnSpPr>
        <p:spPr>
          <a:xfrm>
            <a:off x="2543553" y="3722419"/>
            <a:ext cx="3" cy="270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5" idx="3"/>
            <a:endCxn id="26" idx="1"/>
          </p:cNvCxnSpPr>
          <p:nvPr/>
        </p:nvCxnSpPr>
        <p:spPr>
          <a:xfrm flipV="1">
            <a:off x="3096003" y="3424263"/>
            <a:ext cx="25412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27" idx="2"/>
            <a:endCxn id="31" idx="0"/>
          </p:cNvCxnSpPr>
          <p:nvPr/>
        </p:nvCxnSpPr>
        <p:spPr>
          <a:xfrm>
            <a:off x="2543556" y="4249404"/>
            <a:ext cx="0" cy="299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1" idx="2"/>
            <a:endCxn id="30" idx="0"/>
          </p:cNvCxnSpPr>
          <p:nvPr/>
        </p:nvCxnSpPr>
        <p:spPr>
          <a:xfrm flipH="1">
            <a:off x="2543553" y="4805277"/>
            <a:ext cx="3" cy="237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30" idx="2"/>
            <a:endCxn id="24" idx="0"/>
          </p:cNvCxnSpPr>
          <p:nvPr/>
        </p:nvCxnSpPr>
        <p:spPr>
          <a:xfrm>
            <a:off x="2543553" y="5639360"/>
            <a:ext cx="3" cy="252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0" idx="3"/>
            <a:endCxn id="34" idx="1"/>
          </p:cNvCxnSpPr>
          <p:nvPr/>
        </p:nvCxnSpPr>
        <p:spPr>
          <a:xfrm>
            <a:off x="3096003" y="5341205"/>
            <a:ext cx="5177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4" idx="3"/>
            <a:endCxn id="33" idx="1"/>
          </p:cNvCxnSpPr>
          <p:nvPr/>
        </p:nvCxnSpPr>
        <p:spPr>
          <a:xfrm flipV="1">
            <a:off x="4718683" y="5341204"/>
            <a:ext cx="36690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21" idx="2"/>
            <a:endCxn id="25" idx="0"/>
          </p:cNvCxnSpPr>
          <p:nvPr/>
        </p:nvCxnSpPr>
        <p:spPr>
          <a:xfrm rot="16200000" flipH="1">
            <a:off x="1581568" y="2164123"/>
            <a:ext cx="483410" cy="14405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22" idx="2"/>
            <a:endCxn id="25" idx="0"/>
          </p:cNvCxnSpPr>
          <p:nvPr/>
        </p:nvCxnSpPr>
        <p:spPr>
          <a:xfrm rot="5400000">
            <a:off x="3027289" y="2169283"/>
            <a:ext cx="473089" cy="14405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34" idx="0"/>
            <a:endCxn id="30" idx="0"/>
          </p:cNvCxnSpPr>
          <p:nvPr/>
        </p:nvCxnSpPr>
        <p:spPr>
          <a:xfrm rot="16200000" flipV="1">
            <a:off x="3354893" y="4231709"/>
            <a:ext cx="12700" cy="1622680"/>
          </a:xfrm>
          <a:prstGeom prst="bentConnector3">
            <a:avLst>
              <a:gd name="adj1" fmla="val 1272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1909569" y="6473602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입력 내용 </a:t>
            </a:r>
            <a:r>
              <a:rPr lang="en-US" altLang="ko-KR" sz="800" dirty="0" smtClean="0">
                <a:solidFill>
                  <a:schemeClr val="tx1"/>
                </a:solidFill>
              </a:rPr>
              <a:t>DB</a:t>
            </a:r>
            <a:r>
              <a:rPr lang="ko-KR" altLang="en-US" sz="800" dirty="0" smtClean="0">
                <a:solidFill>
                  <a:schemeClr val="tx1"/>
                </a:solidFill>
              </a:rPr>
              <a:t>기록 및 전송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7" name="직선 화살표 연결선 76"/>
          <p:cNvCxnSpPr>
            <a:stCxn id="24" idx="2"/>
            <a:endCxn id="76" idx="0"/>
          </p:cNvCxnSpPr>
          <p:nvPr/>
        </p:nvCxnSpPr>
        <p:spPr>
          <a:xfrm flipH="1">
            <a:off x="2543553" y="6147537"/>
            <a:ext cx="3" cy="326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184738" y="3687673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TRUE</a:t>
            </a:r>
            <a:endParaRPr lang="ko-KR" altLang="en-US" sz="6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2915724" y="3232183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FALSE</a:t>
            </a:r>
            <a:endParaRPr lang="ko-KR" altLang="en-US" sz="6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4593713" y="5310724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TRUE</a:t>
            </a:r>
            <a:endParaRPr lang="ko-KR" altLang="en-US" sz="6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3821650" y="4915784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FALSE</a:t>
            </a:r>
            <a:endParaRPr lang="ko-KR" altLang="en-US" sz="600" b="1" dirty="0"/>
          </a:p>
        </p:txBody>
      </p:sp>
      <p:cxnSp>
        <p:nvCxnSpPr>
          <p:cNvPr id="84" name="꺾인 연결선 83"/>
          <p:cNvCxnSpPr>
            <a:stCxn id="33" idx="3"/>
            <a:endCxn id="14" idx="0"/>
          </p:cNvCxnSpPr>
          <p:nvPr/>
        </p:nvCxnSpPr>
        <p:spPr>
          <a:xfrm flipH="1" flipV="1">
            <a:off x="2543556" y="1647225"/>
            <a:ext cx="3810000" cy="3693979"/>
          </a:xfrm>
          <a:prstGeom prst="bentConnector4">
            <a:avLst>
              <a:gd name="adj1" fmla="val -5040"/>
              <a:gd name="adj2" fmla="val 10437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712374" y="1973245"/>
            <a:ext cx="514942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/>
              <a:t>※ </a:t>
            </a:r>
            <a:r>
              <a:rPr lang="ko-KR" altLang="en-US" sz="1200" b="1" dirty="0" smtClean="0"/>
              <a:t>해당 기획서에서 다시 한번 설명합니다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가이드 </a:t>
            </a:r>
            <a:r>
              <a:rPr lang="en-US" altLang="ko-KR" sz="1200" b="1" dirty="0" smtClean="0"/>
              <a:t>NPC(</a:t>
            </a:r>
            <a:r>
              <a:rPr lang="ko-KR" altLang="en-US" sz="1200" b="1" dirty="0" err="1" smtClean="0"/>
              <a:t>홀맨</a:t>
            </a:r>
            <a:r>
              <a:rPr lang="en-US" altLang="ko-KR" sz="1200" b="1" dirty="0" smtClean="0"/>
              <a:t>)</a:t>
            </a:r>
            <a:r>
              <a:rPr lang="ko-KR" altLang="en-US" sz="1200" b="1" dirty="0" smtClean="0"/>
              <a:t>와 관련된 문서를 참고해주세요</a:t>
            </a:r>
            <a:r>
              <a:rPr lang="en-US" altLang="ko-KR" sz="1200" b="1" dirty="0" smtClean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59204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975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진행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플로우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–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동물 퀴즈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NPC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상호작용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동물 퀴즈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NPC(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아지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94332" y="1823853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유저 접근 탐색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894332" y="3172968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인사 모션 재생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" name="순서도: 판단 28"/>
          <p:cNvSpPr/>
          <p:nvPr/>
        </p:nvSpPr>
        <p:spPr>
          <a:xfrm>
            <a:off x="1975866" y="2328271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유저 인식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607308" y="2498410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아이들</a:t>
            </a:r>
            <a:r>
              <a:rPr lang="en-US" altLang="ko-KR" sz="800" dirty="0" smtClean="0">
                <a:solidFill>
                  <a:schemeClr val="tx1"/>
                </a:solidFill>
              </a:rPr>
              <a:t>(idle) </a:t>
            </a:r>
            <a:r>
              <a:rPr lang="ko-KR" altLang="en-US" sz="800" dirty="0" smtClean="0">
                <a:solidFill>
                  <a:schemeClr val="tx1"/>
                </a:solidFill>
              </a:rPr>
              <a:t>모션 재생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" name="순서도: 판단 30"/>
          <p:cNvSpPr/>
          <p:nvPr/>
        </p:nvSpPr>
        <p:spPr>
          <a:xfrm>
            <a:off x="1975866" y="3677386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유저가 터치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894332" y="4539421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인사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말풍선</a:t>
            </a:r>
            <a:r>
              <a:rPr lang="ko-KR" altLang="en-US" sz="800" dirty="0" smtClean="0">
                <a:solidFill>
                  <a:schemeClr val="tx1"/>
                </a:solidFill>
              </a:rPr>
              <a:t> 표시 및 대화 시작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>
            <a:stCxn id="14" idx="2"/>
            <a:endCxn id="29" idx="0"/>
          </p:cNvCxnSpPr>
          <p:nvPr/>
        </p:nvCxnSpPr>
        <p:spPr>
          <a:xfrm>
            <a:off x="2528316" y="2079885"/>
            <a:ext cx="0" cy="248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9" idx="2"/>
            <a:endCxn id="28" idx="0"/>
          </p:cNvCxnSpPr>
          <p:nvPr/>
        </p:nvCxnSpPr>
        <p:spPr>
          <a:xfrm>
            <a:off x="2528316" y="2924582"/>
            <a:ext cx="0" cy="248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8" idx="2"/>
            <a:endCxn id="31" idx="0"/>
          </p:cNvCxnSpPr>
          <p:nvPr/>
        </p:nvCxnSpPr>
        <p:spPr>
          <a:xfrm>
            <a:off x="2528316" y="3429000"/>
            <a:ext cx="0" cy="248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1" idx="2"/>
            <a:endCxn id="32" idx="0"/>
          </p:cNvCxnSpPr>
          <p:nvPr/>
        </p:nvCxnSpPr>
        <p:spPr>
          <a:xfrm>
            <a:off x="2528316" y="4273697"/>
            <a:ext cx="0" cy="265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9" idx="3"/>
            <a:endCxn id="30" idx="1"/>
          </p:cNvCxnSpPr>
          <p:nvPr/>
        </p:nvCxnSpPr>
        <p:spPr>
          <a:xfrm flipV="1">
            <a:off x="3080766" y="2626426"/>
            <a:ext cx="5265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30" idx="3"/>
            <a:endCxn id="14" idx="3"/>
          </p:cNvCxnSpPr>
          <p:nvPr/>
        </p:nvCxnSpPr>
        <p:spPr>
          <a:xfrm flipH="1" flipV="1">
            <a:off x="3162300" y="1951869"/>
            <a:ext cx="1712976" cy="674557"/>
          </a:xfrm>
          <a:prstGeom prst="bentConnector3">
            <a:avLst>
              <a:gd name="adj1" fmla="val -1334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31" idx="3"/>
            <a:endCxn id="28" idx="3"/>
          </p:cNvCxnSpPr>
          <p:nvPr/>
        </p:nvCxnSpPr>
        <p:spPr>
          <a:xfrm flipV="1">
            <a:off x="3080766" y="3300984"/>
            <a:ext cx="81534" cy="674558"/>
          </a:xfrm>
          <a:prstGeom prst="bentConnector3">
            <a:avLst>
              <a:gd name="adj1" fmla="val 118785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설명선 1 56"/>
          <p:cNvSpPr/>
          <p:nvPr/>
        </p:nvSpPr>
        <p:spPr>
          <a:xfrm>
            <a:off x="4511135" y="3638263"/>
            <a:ext cx="1142810" cy="441874"/>
          </a:xfrm>
          <a:prstGeom prst="borderCallout1">
            <a:avLst>
              <a:gd name="adj1" fmla="val 50023"/>
              <a:gd name="adj2" fmla="val -62"/>
              <a:gd name="adj3" fmla="val 34870"/>
              <a:gd name="adj4" fmla="val -40644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근처에 유저가 있으면 아이들 </a:t>
            </a:r>
            <a:r>
              <a:rPr lang="ko-KR" altLang="en-US" sz="700" smtClean="0">
                <a:solidFill>
                  <a:schemeClr val="tx1"/>
                </a:solidFill>
              </a:rPr>
              <a:t>모션 대신 인사 모션을 재생한다</a:t>
            </a:r>
            <a:endParaRPr lang="en-US" altLang="ko-KR" sz="700" dirty="0" smtClean="0">
              <a:solidFill>
                <a:schemeClr val="tx1"/>
              </a:solidFill>
            </a:endParaRPr>
          </a:p>
        </p:txBody>
      </p:sp>
      <p:sp>
        <p:nvSpPr>
          <p:cNvPr id="58" name="설명선 1 57"/>
          <p:cNvSpPr/>
          <p:nvPr/>
        </p:nvSpPr>
        <p:spPr>
          <a:xfrm>
            <a:off x="4779359" y="2847399"/>
            <a:ext cx="1142810" cy="441874"/>
          </a:xfrm>
          <a:prstGeom prst="borderCallout1">
            <a:avLst>
              <a:gd name="adj1" fmla="val 50023"/>
              <a:gd name="adj2" fmla="val -62"/>
              <a:gd name="adj3" fmla="val -28591"/>
              <a:gd name="adj4" fmla="val -42244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아이들 모션을 계속 반복 재생</a:t>
            </a:r>
            <a:endParaRPr lang="en-US" altLang="ko-KR" sz="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아이들모션이 </a:t>
            </a:r>
            <a:r>
              <a:rPr lang="en-US" altLang="ko-KR" sz="700" dirty="0" smtClean="0">
                <a:solidFill>
                  <a:schemeClr val="tx1"/>
                </a:solidFill>
              </a:rPr>
              <a:t>n</a:t>
            </a:r>
            <a:r>
              <a:rPr lang="ko-KR" altLang="en-US" sz="700" dirty="0" smtClean="0">
                <a:solidFill>
                  <a:schemeClr val="tx1"/>
                </a:solidFill>
              </a:rPr>
              <a:t>개일 경우 순차로 반복 재생</a:t>
            </a:r>
            <a:endParaRPr lang="en-US" altLang="ko-KR" sz="700" dirty="0" smtClean="0">
              <a:solidFill>
                <a:schemeClr val="tx1"/>
              </a:solidFill>
            </a:endParaRPr>
          </a:p>
        </p:txBody>
      </p:sp>
      <p:sp>
        <p:nvSpPr>
          <p:cNvPr id="59" name="설명선 1 58"/>
          <p:cNvSpPr/>
          <p:nvPr/>
        </p:nvSpPr>
        <p:spPr>
          <a:xfrm>
            <a:off x="3523583" y="4539421"/>
            <a:ext cx="1142810" cy="441874"/>
          </a:xfrm>
          <a:prstGeom prst="borderCallout1">
            <a:avLst>
              <a:gd name="adj1" fmla="val 50023"/>
              <a:gd name="adj2" fmla="val -62"/>
              <a:gd name="adj3" fmla="val 34870"/>
              <a:gd name="adj4" fmla="val -40644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유저가 터치하기 전에는 먼저 말을 걸거나 하지 않는다</a:t>
            </a:r>
            <a:r>
              <a:rPr lang="en-US" altLang="ko-KR" sz="7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0" name="순서도: 판단 59"/>
          <p:cNvSpPr/>
          <p:nvPr/>
        </p:nvSpPr>
        <p:spPr>
          <a:xfrm>
            <a:off x="1975866" y="5061177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OX</a:t>
            </a: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퀴즈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제안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894332" y="5905874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OX </a:t>
            </a:r>
            <a:r>
              <a:rPr lang="ko-KR" altLang="en-US" sz="800" dirty="0" smtClean="0">
                <a:solidFill>
                  <a:schemeClr val="tx1"/>
                </a:solidFill>
              </a:rPr>
              <a:t>퀴즈 모드 진입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461004" y="5231316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대화 종료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4" name="직선 화살표 연결선 63"/>
          <p:cNvCxnSpPr>
            <a:stCxn id="32" idx="2"/>
            <a:endCxn id="60" idx="0"/>
          </p:cNvCxnSpPr>
          <p:nvPr/>
        </p:nvCxnSpPr>
        <p:spPr>
          <a:xfrm>
            <a:off x="2528316" y="4795453"/>
            <a:ext cx="0" cy="265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60" idx="2"/>
            <a:endCxn id="62" idx="0"/>
          </p:cNvCxnSpPr>
          <p:nvPr/>
        </p:nvCxnSpPr>
        <p:spPr>
          <a:xfrm>
            <a:off x="2528316" y="5657488"/>
            <a:ext cx="0" cy="248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60" idx="3"/>
            <a:endCxn id="63" idx="1"/>
          </p:cNvCxnSpPr>
          <p:nvPr/>
        </p:nvCxnSpPr>
        <p:spPr>
          <a:xfrm flipV="1">
            <a:off x="3080766" y="5359332"/>
            <a:ext cx="3802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02649" y="1973245"/>
            <a:ext cx="565915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/>
              <a:t>※ </a:t>
            </a:r>
            <a:r>
              <a:rPr lang="ko-KR" altLang="en-US" sz="1200" b="1" dirty="0" smtClean="0"/>
              <a:t>해당 기획서에서 다시 한번 설명합니다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동물 퀴즈 </a:t>
            </a:r>
            <a:r>
              <a:rPr lang="en-US" altLang="ko-KR" sz="1200" b="1" dirty="0" smtClean="0"/>
              <a:t>NPC(</a:t>
            </a:r>
            <a:r>
              <a:rPr lang="ko-KR" altLang="en-US" sz="1200" b="1" dirty="0" smtClean="0"/>
              <a:t>또는 퀴즈 출제 </a:t>
            </a:r>
            <a:r>
              <a:rPr lang="en-US" altLang="ko-KR" sz="1200" b="1" dirty="0" smtClean="0"/>
              <a:t>NPC)</a:t>
            </a:r>
            <a:r>
              <a:rPr lang="ko-KR" altLang="en-US" sz="1200" b="1" dirty="0" smtClean="0"/>
              <a:t>와 관련된 문서를 참고해주세요</a:t>
            </a:r>
            <a:r>
              <a:rPr lang="en-US" altLang="ko-KR" sz="1200" b="1" dirty="0" smtClean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45599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3020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진행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플로우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–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동물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NPC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상호 작용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동물 상호 작용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flow chart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94332" y="1823853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유저 접근 탐색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순서도: 판단 14"/>
          <p:cNvSpPr/>
          <p:nvPr/>
        </p:nvSpPr>
        <p:spPr>
          <a:xfrm>
            <a:off x="1975866" y="2328271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유저 인식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01212" y="2498410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기본 행동 패턴 반복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설명선 1 16"/>
          <p:cNvSpPr/>
          <p:nvPr/>
        </p:nvSpPr>
        <p:spPr>
          <a:xfrm>
            <a:off x="5230463" y="2816919"/>
            <a:ext cx="1142810" cy="441874"/>
          </a:xfrm>
          <a:prstGeom prst="borderCallout1">
            <a:avLst>
              <a:gd name="adj1" fmla="val 50023"/>
              <a:gd name="adj2" fmla="val -62"/>
              <a:gd name="adj3" fmla="val -28591"/>
              <a:gd name="adj4" fmla="val -42244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아이들모션</a:t>
            </a:r>
            <a:r>
              <a:rPr lang="en-US" altLang="ko-KR" sz="700" dirty="0" smtClean="0">
                <a:solidFill>
                  <a:schemeClr val="tx1"/>
                </a:solidFill>
              </a:rPr>
              <a:t>+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랜덤한</a:t>
            </a:r>
            <a:r>
              <a:rPr lang="ko-KR" altLang="en-US" sz="700" dirty="0" smtClean="0">
                <a:solidFill>
                  <a:schemeClr val="tx1"/>
                </a:solidFill>
              </a:rPr>
              <a:t> 방향으로 이동 반복</a:t>
            </a:r>
            <a:endParaRPr lang="en-US" altLang="ko-KR" sz="7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94332" y="3175486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err="1" smtClean="0">
                <a:solidFill>
                  <a:schemeClr val="tx1"/>
                </a:solidFill>
              </a:rPr>
              <a:t>유저쪽으로</a:t>
            </a:r>
            <a:r>
              <a:rPr lang="ko-KR" altLang="en-US" sz="800" dirty="0" smtClean="0">
                <a:solidFill>
                  <a:schemeClr val="tx1"/>
                </a:solidFill>
              </a:rPr>
              <a:t> 이동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94332" y="3682422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환영 모션 재생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" name="설명선 1 19"/>
          <p:cNvSpPr/>
          <p:nvPr/>
        </p:nvSpPr>
        <p:spPr>
          <a:xfrm>
            <a:off x="3481722" y="3963562"/>
            <a:ext cx="1142810" cy="441874"/>
          </a:xfrm>
          <a:prstGeom prst="borderCallout1">
            <a:avLst>
              <a:gd name="adj1" fmla="val 50023"/>
              <a:gd name="adj2" fmla="val -62"/>
              <a:gd name="adj3" fmla="val -28591"/>
              <a:gd name="adj4" fmla="val -42244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예시</a:t>
            </a:r>
            <a:r>
              <a:rPr lang="en-US" altLang="ko-KR" sz="700" dirty="0" smtClean="0">
                <a:solidFill>
                  <a:schemeClr val="tx1"/>
                </a:solidFill>
              </a:rPr>
              <a:t>) </a:t>
            </a:r>
            <a:r>
              <a:rPr lang="ko-KR" altLang="en-US" sz="700" dirty="0" smtClean="0">
                <a:solidFill>
                  <a:schemeClr val="tx1"/>
                </a:solidFill>
              </a:rPr>
              <a:t>코끼리가 가까운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담장쪽으로</a:t>
            </a:r>
            <a:r>
              <a:rPr lang="ko-KR" altLang="en-US" sz="700" dirty="0" smtClean="0">
                <a:solidFill>
                  <a:schemeClr val="tx1"/>
                </a:solidFill>
              </a:rPr>
              <a:t> 다가와서 코를 들고 운다</a:t>
            </a:r>
            <a:r>
              <a:rPr lang="en-US" altLang="ko-KR" sz="700" dirty="0" smtClean="0">
                <a:solidFill>
                  <a:schemeClr val="tx1"/>
                </a:solidFill>
              </a:rPr>
              <a:t>!</a:t>
            </a:r>
          </a:p>
        </p:txBody>
      </p:sp>
      <p:cxnSp>
        <p:nvCxnSpPr>
          <p:cNvPr id="21" name="직선 화살표 연결선 20"/>
          <p:cNvCxnSpPr>
            <a:stCxn id="14" idx="2"/>
            <a:endCxn id="15" idx="0"/>
          </p:cNvCxnSpPr>
          <p:nvPr/>
        </p:nvCxnSpPr>
        <p:spPr>
          <a:xfrm>
            <a:off x="2528316" y="2079885"/>
            <a:ext cx="0" cy="248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6" idx="3"/>
            <a:endCxn id="14" idx="3"/>
          </p:cNvCxnSpPr>
          <p:nvPr/>
        </p:nvCxnSpPr>
        <p:spPr>
          <a:xfrm flipH="1" flipV="1">
            <a:off x="3162300" y="1951869"/>
            <a:ext cx="1706880" cy="674557"/>
          </a:xfrm>
          <a:prstGeom prst="bentConnector3">
            <a:avLst>
              <a:gd name="adj1" fmla="val -133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2"/>
            <a:endCxn id="19" idx="0"/>
          </p:cNvCxnSpPr>
          <p:nvPr/>
        </p:nvCxnSpPr>
        <p:spPr>
          <a:xfrm>
            <a:off x="2528316" y="3431518"/>
            <a:ext cx="0" cy="250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5" idx="2"/>
            <a:endCxn id="18" idx="0"/>
          </p:cNvCxnSpPr>
          <p:nvPr/>
        </p:nvCxnSpPr>
        <p:spPr>
          <a:xfrm>
            <a:off x="2528316" y="2924582"/>
            <a:ext cx="0" cy="250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3"/>
            <a:endCxn id="16" idx="1"/>
          </p:cNvCxnSpPr>
          <p:nvPr/>
        </p:nvCxnSpPr>
        <p:spPr>
          <a:xfrm flipV="1">
            <a:off x="3080766" y="2626426"/>
            <a:ext cx="5204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202649" y="1973245"/>
            <a:ext cx="565915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/>
              <a:t>※ </a:t>
            </a:r>
            <a:r>
              <a:rPr lang="ko-KR" altLang="en-US" sz="1200" b="1" dirty="0" smtClean="0"/>
              <a:t>해당 기획서에서 다시 한번 설명합니다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동물</a:t>
            </a:r>
            <a:r>
              <a:rPr lang="en-US" altLang="ko-KR" sz="1200" b="1" dirty="0" smtClean="0"/>
              <a:t>NPC</a:t>
            </a:r>
            <a:r>
              <a:rPr lang="ko-KR" altLang="en-US" sz="1200" b="1" dirty="0" smtClean="0"/>
              <a:t>와 관련된 문서를 참고해주세요</a:t>
            </a:r>
            <a:r>
              <a:rPr lang="en-US" altLang="ko-KR" sz="1200" b="1" dirty="0" smtClean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16898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1516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Document history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019100"/>
              </p:ext>
            </p:extLst>
          </p:nvPr>
        </p:nvGraphicFramePr>
        <p:xfrm>
          <a:off x="795257" y="864391"/>
          <a:ext cx="10388052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3014">
                  <a:extLst>
                    <a:ext uri="{9D8B030D-6E8A-4147-A177-3AD203B41FA5}">
                      <a16:colId xmlns:a16="http://schemas.microsoft.com/office/drawing/2014/main" val="4111787267"/>
                    </a:ext>
                  </a:extLst>
                </a:gridCol>
                <a:gridCol w="1026233">
                  <a:extLst>
                    <a:ext uri="{9D8B030D-6E8A-4147-A177-3AD203B41FA5}">
                      <a16:colId xmlns:a16="http://schemas.microsoft.com/office/drawing/2014/main" val="4118778794"/>
                    </a:ext>
                  </a:extLst>
                </a:gridCol>
                <a:gridCol w="6643068">
                  <a:extLst>
                    <a:ext uri="{9D8B030D-6E8A-4147-A177-3AD203B41FA5}">
                      <a16:colId xmlns:a16="http://schemas.microsoft.com/office/drawing/2014/main" val="2954329511"/>
                    </a:ext>
                  </a:extLst>
                </a:gridCol>
                <a:gridCol w="1645737">
                  <a:extLst>
                    <a:ext uri="{9D8B030D-6E8A-4147-A177-3AD203B41FA5}">
                      <a16:colId xmlns:a16="http://schemas.microsoft.com/office/drawing/2014/main" val="21554247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date.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ver.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summary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P.I.C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957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2021.12.20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1.0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버전 작성 완료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황 윤 재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9800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2021.12.22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Kick off meeting </a:t>
                      </a:r>
                      <a:r>
                        <a:rPr lang="ko-KR" altLang="en-US" sz="1200" dirty="0" smtClean="0"/>
                        <a:t>내용 반영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황 윤 재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7020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65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5503773" y="3244334"/>
            <a:ext cx="118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END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51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1184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CONTENTS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7738" y="1228398"/>
            <a:ext cx="6591300" cy="44012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PoC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구현 목표 정의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필요 기능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클라이언트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서버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, </a:t>
            </a:r>
            <a:r>
              <a:rPr lang="en-US" altLang="ko-KR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kakao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ai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연동 기본 구조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월드 구성 및 채널 접속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공용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UI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플로우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차트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비고 및 고찰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85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1671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PoC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구현 목표 정의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친구같은 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ai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메타버스 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PoC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구현 목표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59195" y="1547676"/>
            <a:ext cx="936522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사용자가 </a:t>
            </a:r>
            <a:r>
              <a:rPr lang="en-US" altLang="ko-KR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Kakao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</a:t>
            </a:r>
            <a:r>
              <a:rPr lang="en-US" altLang="ko-KR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ai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와 실시간으로 대화를 주고받을 수 있는지에 대한 기본적인 기반 확인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Kakao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ai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연동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시동어를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이용한 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ai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호출과 대화 시도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9195" y="2867381"/>
            <a:ext cx="936522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사용자가 이용 가능한 메타버스 공간의 기본 구성과 확인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동물원으로 표현된 메타버스 공간의 구현 확인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유저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아바타를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이용해 메타버스 공간을 이용할 수 있고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다른 유저를 시각적으로 인지할 수 있음을 확인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59195" y="4224980"/>
            <a:ext cx="936522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사용자가 메타버스 내에서 제공되는 컨텐츠 및 시스템과 상호작용을 할 수 있음을 확인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각각의 동물이 가지고 있는 컨텐츠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(O/X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퀴즈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)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의 이용이 가능함을 확인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이용에 대한 결과를 유저가 인지할 수 있는 장치의 제공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(result)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과 존재를 확인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이용 중에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다른 사용자와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1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대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1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음성 대화를 진행할 수 있음을 확인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6694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1184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필요 기능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PoC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앱의 필요 기능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57499"/>
              </p:ext>
            </p:extLst>
          </p:nvPr>
        </p:nvGraphicFramePr>
        <p:xfrm>
          <a:off x="677402" y="1897591"/>
          <a:ext cx="10837196" cy="29703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1972">
                  <a:extLst>
                    <a:ext uri="{9D8B030D-6E8A-4147-A177-3AD203B41FA5}">
                      <a16:colId xmlns:a16="http://schemas.microsoft.com/office/drawing/2014/main" val="2158954956"/>
                    </a:ext>
                  </a:extLst>
                </a:gridCol>
                <a:gridCol w="2589028">
                  <a:extLst>
                    <a:ext uri="{9D8B030D-6E8A-4147-A177-3AD203B41FA5}">
                      <a16:colId xmlns:a16="http://schemas.microsoft.com/office/drawing/2014/main" val="4031541533"/>
                    </a:ext>
                  </a:extLst>
                </a:gridCol>
                <a:gridCol w="5376196">
                  <a:extLst>
                    <a:ext uri="{9D8B030D-6E8A-4147-A177-3AD203B41FA5}">
                      <a16:colId xmlns:a16="http://schemas.microsoft.com/office/drawing/2014/main" val="266887288"/>
                    </a:ext>
                  </a:extLst>
                </a:gridCol>
              </a:tblGrid>
              <a:tr h="49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필요 기능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사용처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비고 및 설명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657729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아바타</a:t>
                      </a:r>
                      <a:r>
                        <a:rPr lang="ko-KR" altLang="en-US" sz="1200" dirty="0" smtClean="0"/>
                        <a:t> 선택 기능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유저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앱 실행 시마다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사용자는 </a:t>
                      </a:r>
                      <a:r>
                        <a:rPr lang="ko-KR" altLang="en-US" sz="1200" baseline="0" dirty="0" err="1" smtClean="0"/>
                        <a:t>아바타와</a:t>
                      </a:r>
                      <a:r>
                        <a:rPr lang="ko-KR" altLang="en-US" sz="1200" baseline="0" dirty="0" smtClean="0"/>
                        <a:t> 닉네임을 선택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변경할 수 있다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4814919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Kakao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ai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음성 호출 및 대화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가이드 </a:t>
                      </a:r>
                      <a:r>
                        <a:rPr lang="en-US" altLang="ko-KR" sz="1200" dirty="0" smtClean="0"/>
                        <a:t>NPC(</a:t>
                      </a:r>
                      <a:r>
                        <a:rPr lang="ko-KR" altLang="en-US" sz="1200" dirty="0" err="1" smtClean="0"/>
                        <a:t>홀맨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사용자는 언제든지 </a:t>
                      </a:r>
                      <a:r>
                        <a:rPr lang="ko-KR" altLang="en-US" sz="1200" dirty="0" err="1" smtClean="0"/>
                        <a:t>시동어를</a:t>
                      </a:r>
                      <a:r>
                        <a:rPr lang="ko-KR" altLang="en-US" sz="1200" dirty="0" smtClean="0"/>
                        <a:t> 이용해 가이드 </a:t>
                      </a:r>
                      <a:r>
                        <a:rPr lang="en-US" altLang="ko-KR" sz="1200" dirty="0" smtClean="0"/>
                        <a:t>NPC</a:t>
                      </a:r>
                      <a:r>
                        <a:rPr lang="ko-KR" altLang="en-US" sz="1200" dirty="0" smtClean="0"/>
                        <a:t>와 </a:t>
                      </a:r>
                      <a:r>
                        <a:rPr lang="ko-KR" altLang="en-US" sz="1200" dirty="0" err="1" smtClean="0"/>
                        <a:t>음성대화를</a:t>
                      </a:r>
                      <a:r>
                        <a:rPr lang="ko-KR" altLang="en-US" sz="1200" dirty="0" smtClean="0"/>
                        <a:t> 할 수 있다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26303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r>
                        <a:rPr lang="en-US" altLang="ko-KR" sz="1200" baseline="0" dirty="0" smtClean="0"/>
                        <a:t> / X </a:t>
                      </a:r>
                      <a:r>
                        <a:rPr lang="ko-KR" altLang="en-US" sz="1200" baseline="0" dirty="0" smtClean="0"/>
                        <a:t>퀴즈 시스템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동물 퀴즈 </a:t>
                      </a:r>
                      <a:r>
                        <a:rPr lang="en-US" altLang="ko-KR" sz="1200" dirty="0" smtClean="0"/>
                        <a:t>NPC(</a:t>
                      </a:r>
                      <a:r>
                        <a:rPr lang="ko-KR" altLang="en-US" sz="1200" dirty="0" err="1" smtClean="0"/>
                        <a:t>아지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동물 앞의 퀴즈 </a:t>
                      </a:r>
                      <a:r>
                        <a:rPr lang="en-US" altLang="ko-KR" sz="1200" dirty="0" smtClean="0"/>
                        <a:t>NPC</a:t>
                      </a:r>
                      <a:r>
                        <a:rPr lang="ko-KR" altLang="en-US" sz="1200" dirty="0" smtClean="0"/>
                        <a:t>와 상호작용을 이용해 </a:t>
                      </a:r>
                      <a:r>
                        <a:rPr lang="en-US" altLang="ko-KR" sz="1200" dirty="0" smtClean="0"/>
                        <a:t>O/X </a:t>
                      </a:r>
                      <a:r>
                        <a:rPr lang="ko-KR" altLang="en-US" sz="1200" dirty="0" smtClean="0"/>
                        <a:t>퀴즈를 풀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0159488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Result </a:t>
                      </a:r>
                      <a:r>
                        <a:rPr lang="ko-KR" altLang="en-US" sz="1200" dirty="0" smtClean="0"/>
                        <a:t>시스템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앱 종료 시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퀴즈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달성율</a:t>
                      </a:r>
                      <a:r>
                        <a:rPr lang="ko-KR" altLang="en-US" sz="1200" dirty="0" smtClean="0"/>
                        <a:t> 확인 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앱 종료 시 동물 별 </a:t>
                      </a:r>
                      <a:r>
                        <a:rPr lang="en-US" altLang="ko-KR" sz="1200" dirty="0" smtClean="0"/>
                        <a:t>O/X </a:t>
                      </a:r>
                      <a:r>
                        <a:rPr lang="ko-KR" altLang="en-US" sz="1200" dirty="0" smtClean="0"/>
                        <a:t>퀴즈의 진행 여부를 확인할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3759277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보이스 채팅 시스템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유저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다른 유저와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대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로 사용자의 영상이 포함된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보이스 채팅을 진행할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23459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7402" y="4984688"/>
            <a:ext cx="10837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※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상기 기능은 주요 기능을 나열한 것이며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기본 기반 시스템에 대한 내용은 포함되어있지 않음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43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805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클라이언트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서버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, 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kakao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ai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연동 구조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클라이언트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서버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, 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kakao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ai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연동 구조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from LG U+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014" y="1390745"/>
            <a:ext cx="11113971" cy="510889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7660" y="571500"/>
            <a:ext cx="11534140" cy="605028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383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순서도: 판단 114"/>
          <p:cNvSpPr/>
          <p:nvPr/>
        </p:nvSpPr>
        <p:spPr>
          <a:xfrm>
            <a:off x="9652445" y="1981943"/>
            <a:ext cx="1148716" cy="891418"/>
          </a:xfrm>
          <a:prstGeom prst="flowChartDecision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3165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클라이언트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서버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, 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kakao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ai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연동 기본 구조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클라이언트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서버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, 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kakao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ai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연동 구조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18" name="그림 81">
            <a:extLst>
              <a:ext uri="{FF2B5EF4-FFF2-40B4-BE49-F238E27FC236}">
                <a16:creationId xmlns:a16="http://schemas.microsoft.com/office/drawing/2014/main" id="{8EA4882E-ECCA-3648-B899-82D388AE37F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2239" y="1322202"/>
            <a:ext cx="1082455" cy="284866"/>
          </a:xfrm>
          <a:prstGeom prst="rect">
            <a:avLst/>
          </a:prstGeom>
        </p:spPr>
      </p:pic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14B28CC3-A64D-FA46-8D05-7C7EBF5184CD}"/>
              </a:ext>
            </a:extLst>
          </p:cNvPr>
          <p:cNvSpPr/>
          <p:nvPr/>
        </p:nvSpPr>
        <p:spPr>
          <a:xfrm>
            <a:off x="328303" y="1708604"/>
            <a:ext cx="5531495" cy="4715126"/>
          </a:xfrm>
          <a:prstGeom prst="roundRect">
            <a:avLst>
              <a:gd name="adj" fmla="val 4122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사각형: 둥근 모서리 82">
            <a:extLst>
              <a:ext uri="{FF2B5EF4-FFF2-40B4-BE49-F238E27FC236}">
                <a16:creationId xmlns:a16="http://schemas.microsoft.com/office/drawing/2014/main" id="{11B92A81-4C44-E14A-9C52-6C8EAC5F223F}"/>
              </a:ext>
            </a:extLst>
          </p:cNvPr>
          <p:cNvSpPr/>
          <p:nvPr/>
        </p:nvSpPr>
        <p:spPr>
          <a:xfrm>
            <a:off x="6423086" y="1708604"/>
            <a:ext cx="5430980" cy="3777796"/>
          </a:xfrm>
          <a:prstGeom prst="roundRect">
            <a:avLst>
              <a:gd name="adj" fmla="val 4122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화살표 연결선 88">
            <a:extLst>
              <a:ext uri="{FF2B5EF4-FFF2-40B4-BE49-F238E27FC236}">
                <a16:creationId xmlns:a16="http://schemas.microsoft.com/office/drawing/2014/main" id="{BB3D4FB1-03B1-634C-AEC9-3369525321FB}"/>
              </a:ext>
            </a:extLst>
          </p:cNvPr>
          <p:cNvCxnSpPr>
            <a:cxnSpLocks/>
            <a:stCxn id="97" idx="2"/>
            <a:endCxn id="109" idx="0"/>
          </p:cNvCxnSpPr>
          <p:nvPr/>
        </p:nvCxnSpPr>
        <p:spPr>
          <a:xfrm>
            <a:off x="8827835" y="2877863"/>
            <a:ext cx="1931" cy="554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88">
            <a:extLst>
              <a:ext uri="{FF2B5EF4-FFF2-40B4-BE49-F238E27FC236}">
                <a16:creationId xmlns:a16="http://schemas.microsoft.com/office/drawing/2014/main" id="{206688AE-7611-AD48-9919-647BD6663AF4}"/>
              </a:ext>
            </a:extLst>
          </p:cNvPr>
          <p:cNvCxnSpPr>
            <a:cxnSpLocks/>
            <a:stCxn id="115" idx="2"/>
            <a:endCxn id="112" idx="0"/>
          </p:cNvCxnSpPr>
          <p:nvPr/>
        </p:nvCxnSpPr>
        <p:spPr>
          <a:xfrm flipH="1">
            <a:off x="10220221" y="2873361"/>
            <a:ext cx="6582" cy="1067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object 59">
            <a:extLst>
              <a:ext uri="{FF2B5EF4-FFF2-40B4-BE49-F238E27FC236}">
                <a16:creationId xmlns:a16="http://schemas.microsoft.com/office/drawing/2014/main" id="{1DAC8CD2-B518-8748-8D5A-10F1CE8E1D48}"/>
              </a:ext>
            </a:extLst>
          </p:cNvPr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586" y="1345947"/>
            <a:ext cx="2017776" cy="237374"/>
          </a:xfrm>
          <a:prstGeom prst="rect">
            <a:avLst/>
          </a:prstGeom>
        </p:spPr>
      </p:pic>
      <p:cxnSp>
        <p:nvCxnSpPr>
          <p:cNvPr id="46" name="직선 화살표 연결선 88">
            <a:extLst>
              <a:ext uri="{FF2B5EF4-FFF2-40B4-BE49-F238E27FC236}">
                <a16:creationId xmlns:a16="http://schemas.microsoft.com/office/drawing/2014/main" id="{CEB0196C-E4C7-1848-9D72-C43B4EED2AF0}"/>
              </a:ext>
            </a:extLst>
          </p:cNvPr>
          <p:cNvCxnSpPr>
            <a:cxnSpLocks/>
            <a:stCxn id="109" idx="1"/>
          </p:cNvCxnSpPr>
          <p:nvPr/>
        </p:nvCxnSpPr>
        <p:spPr>
          <a:xfrm flipH="1">
            <a:off x="7649400" y="3732166"/>
            <a:ext cx="824775" cy="7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88">
            <a:extLst>
              <a:ext uri="{FF2B5EF4-FFF2-40B4-BE49-F238E27FC236}">
                <a16:creationId xmlns:a16="http://schemas.microsoft.com/office/drawing/2014/main" id="{DCC31A48-CEEA-194D-8AB6-3B1BD328C3CD}"/>
              </a:ext>
            </a:extLst>
          </p:cNvPr>
          <p:cNvCxnSpPr>
            <a:cxnSpLocks/>
            <a:stCxn id="112" idx="1"/>
            <a:endCxn id="108" idx="3"/>
          </p:cNvCxnSpPr>
          <p:nvPr/>
        </p:nvCxnSpPr>
        <p:spPr>
          <a:xfrm flipH="1" flipV="1">
            <a:off x="7649568" y="4239059"/>
            <a:ext cx="2130297" cy="1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8">
            <a:extLst>
              <a:ext uri="{FF2B5EF4-FFF2-40B4-BE49-F238E27FC236}">
                <a16:creationId xmlns:a16="http://schemas.microsoft.com/office/drawing/2014/main" id="{E2037BB7-EB96-524C-954B-8E7FE0938566}"/>
              </a:ext>
            </a:extLst>
          </p:cNvPr>
          <p:cNvCxnSpPr>
            <a:cxnSpLocks/>
          </p:cNvCxnSpPr>
          <p:nvPr/>
        </p:nvCxnSpPr>
        <p:spPr>
          <a:xfrm flipH="1">
            <a:off x="7649400" y="4806271"/>
            <a:ext cx="3432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28">
            <a:extLst>
              <a:ext uri="{FF2B5EF4-FFF2-40B4-BE49-F238E27FC236}">
                <a16:creationId xmlns:a16="http://schemas.microsoft.com/office/drawing/2014/main" id="{BE6C6B8E-D7AE-7C4D-9036-FE27BCB193B3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 flipV="1">
            <a:off x="1968424" y="2340192"/>
            <a:ext cx="321967" cy="264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183">
            <a:extLst>
              <a:ext uri="{FF2B5EF4-FFF2-40B4-BE49-F238E27FC236}">
                <a16:creationId xmlns:a16="http://schemas.microsoft.com/office/drawing/2014/main" id="{0E42E886-EA21-3346-BA2A-8669FA35025F}"/>
              </a:ext>
            </a:extLst>
          </p:cNvPr>
          <p:cNvCxnSpPr>
            <a:cxnSpLocks/>
            <a:stCxn id="24" idx="2"/>
            <a:endCxn id="131" idx="3"/>
          </p:cNvCxnSpPr>
          <p:nvPr/>
        </p:nvCxnSpPr>
        <p:spPr>
          <a:xfrm rot="5400000">
            <a:off x="2388314" y="2690852"/>
            <a:ext cx="334106" cy="324742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28">
            <a:extLst>
              <a:ext uri="{FF2B5EF4-FFF2-40B4-BE49-F238E27FC236}">
                <a16:creationId xmlns:a16="http://schemas.microsoft.com/office/drawing/2014/main" id="{E46AEEAF-E494-E441-8C1D-16EDA5D8074C}"/>
              </a:ext>
            </a:extLst>
          </p:cNvPr>
          <p:cNvCxnSpPr>
            <a:cxnSpLocks/>
            <a:stCxn id="24" idx="3"/>
            <a:endCxn id="82" idx="1"/>
          </p:cNvCxnSpPr>
          <p:nvPr/>
        </p:nvCxnSpPr>
        <p:spPr>
          <a:xfrm flipV="1">
            <a:off x="3145084" y="2337381"/>
            <a:ext cx="266768" cy="281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196">
            <a:extLst>
              <a:ext uri="{FF2B5EF4-FFF2-40B4-BE49-F238E27FC236}">
                <a16:creationId xmlns:a16="http://schemas.microsoft.com/office/drawing/2014/main" id="{EA0DF4A5-958D-A242-9271-26AD20788550}"/>
              </a:ext>
            </a:extLst>
          </p:cNvPr>
          <p:cNvCxnSpPr>
            <a:cxnSpLocks/>
            <a:stCxn id="131" idx="1"/>
            <a:endCxn id="2" idx="2"/>
          </p:cNvCxnSpPr>
          <p:nvPr/>
        </p:nvCxnSpPr>
        <p:spPr>
          <a:xfrm rot="10800000">
            <a:off x="1312121" y="2608308"/>
            <a:ext cx="335902" cy="411968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28">
            <a:extLst>
              <a:ext uri="{FF2B5EF4-FFF2-40B4-BE49-F238E27FC236}">
                <a16:creationId xmlns:a16="http://schemas.microsoft.com/office/drawing/2014/main" id="{2861FEBF-A0B1-AF48-852E-B44EA30AFE3B}"/>
              </a:ext>
            </a:extLst>
          </p:cNvPr>
          <p:cNvCxnSpPr>
            <a:cxnSpLocks/>
            <a:stCxn id="134" idx="3"/>
            <a:endCxn id="142" idx="1"/>
          </p:cNvCxnSpPr>
          <p:nvPr/>
        </p:nvCxnSpPr>
        <p:spPr>
          <a:xfrm flipV="1">
            <a:off x="1644136" y="4255995"/>
            <a:ext cx="269184" cy="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255">
            <a:extLst>
              <a:ext uri="{FF2B5EF4-FFF2-40B4-BE49-F238E27FC236}">
                <a16:creationId xmlns:a16="http://schemas.microsoft.com/office/drawing/2014/main" id="{D4778069-D8BC-9D45-8F75-C42CAA92213C}"/>
              </a:ext>
            </a:extLst>
          </p:cNvPr>
          <p:cNvCxnSpPr>
            <a:cxnSpLocks/>
            <a:stCxn id="108" idx="1"/>
            <a:endCxn id="94" idx="3"/>
          </p:cNvCxnSpPr>
          <p:nvPr/>
        </p:nvCxnSpPr>
        <p:spPr>
          <a:xfrm rot="10800000" flipV="1">
            <a:off x="3891198" y="4239058"/>
            <a:ext cx="3033677" cy="1583501"/>
          </a:xfrm>
          <a:prstGeom prst="bentConnector3">
            <a:avLst>
              <a:gd name="adj1" fmla="val 37112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266">
            <a:extLst>
              <a:ext uri="{FF2B5EF4-FFF2-40B4-BE49-F238E27FC236}">
                <a16:creationId xmlns:a16="http://schemas.microsoft.com/office/drawing/2014/main" id="{46CE6F1C-1A7E-5D40-B286-5DB4A29AF60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6296" y="5446607"/>
            <a:ext cx="746032" cy="751906"/>
          </a:xfrm>
          <a:prstGeom prst="rect">
            <a:avLst/>
          </a:prstGeom>
        </p:spPr>
      </p:pic>
      <p:cxnSp>
        <p:nvCxnSpPr>
          <p:cNvPr id="64" name="직선 화살표 연결선 88">
            <a:extLst>
              <a:ext uri="{FF2B5EF4-FFF2-40B4-BE49-F238E27FC236}">
                <a16:creationId xmlns:a16="http://schemas.microsoft.com/office/drawing/2014/main" id="{D63E9EA6-FCE0-C144-B33C-877002F3A2AF}"/>
              </a:ext>
            </a:extLst>
          </p:cNvPr>
          <p:cNvCxnSpPr>
            <a:cxnSpLocks/>
            <a:stCxn id="94" idx="1"/>
            <a:endCxn id="63" idx="3"/>
          </p:cNvCxnSpPr>
          <p:nvPr/>
        </p:nvCxnSpPr>
        <p:spPr>
          <a:xfrm flipH="1">
            <a:off x="2032328" y="5822560"/>
            <a:ext cx="645687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274">
            <a:extLst>
              <a:ext uri="{FF2B5EF4-FFF2-40B4-BE49-F238E27FC236}">
                <a16:creationId xmlns:a16="http://schemas.microsoft.com/office/drawing/2014/main" id="{9CFC6DE2-3504-1C47-A09E-46CEFEAD24D4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60016" y="5511856"/>
            <a:ext cx="335065" cy="278554"/>
          </a:xfrm>
          <a:prstGeom prst="rect">
            <a:avLst/>
          </a:prstGeom>
        </p:spPr>
      </p:pic>
      <p:sp>
        <p:nvSpPr>
          <p:cNvPr id="77" name="모서리가 둥근 직사각형 76"/>
          <p:cNvSpPr/>
          <p:nvPr/>
        </p:nvSpPr>
        <p:spPr>
          <a:xfrm>
            <a:off x="4808665" y="1960984"/>
            <a:ext cx="937776" cy="4319998"/>
          </a:xfrm>
          <a:prstGeom prst="round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en-US" altLang="ko-KR" sz="10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Interaction Server/DB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DDA297-433F-A841-A7DD-9571E563C04C}"/>
              </a:ext>
            </a:extLst>
          </p:cNvPr>
          <p:cNvSpPr txBox="1"/>
          <p:nvPr/>
        </p:nvSpPr>
        <p:spPr>
          <a:xfrm>
            <a:off x="4808665" y="5832950"/>
            <a:ext cx="937776" cy="307777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답변자료 저장</a:t>
            </a:r>
            <a:endParaRPr lang="en-US" altLang="ko-KR" sz="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(Text)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CDDA297-433F-A841-A7DD-9571E563C04C}"/>
              </a:ext>
            </a:extLst>
          </p:cNvPr>
          <p:cNvSpPr txBox="1"/>
          <p:nvPr/>
        </p:nvSpPr>
        <p:spPr>
          <a:xfrm>
            <a:off x="4803574" y="2067608"/>
            <a:ext cx="942867" cy="415498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발화 음성 입력 자료 저장</a:t>
            </a:r>
            <a:endParaRPr lang="en-US" altLang="ko-KR" sz="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(voice)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1" name="꺾인 연결선 100"/>
          <p:cNvCxnSpPr>
            <a:stCxn id="82" idx="2"/>
            <a:endCxn id="142" idx="3"/>
          </p:cNvCxnSpPr>
          <p:nvPr/>
        </p:nvCxnSpPr>
        <p:spPr>
          <a:xfrm rot="5400000">
            <a:off x="2447741" y="2825425"/>
            <a:ext cx="1572636" cy="1288505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655818" y="2077366"/>
            <a:ext cx="1312606" cy="530942"/>
          </a:xfrm>
          <a:prstGeom prst="round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음성 대화 시도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홀맨</a:t>
            </a:r>
            <a:r>
              <a:rPr lang="ko-KR" altLang="en-US" sz="800" dirty="0" smtClean="0">
                <a:solidFill>
                  <a:schemeClr val="tx1"/>
                </a:solidFill>
              </a:rPr>
              <a:t> 터치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시동어</a:t>
            </a:r>
            <a:r>
              <a:rPr lang="ko-KR" altLang="en-US" sz="800" dirty="0" smtClean="0">
                <a:solidFill>
                  <a:schemeClr val="tx1"/>
                </a:solidFill>
              </a:rPr>
              <a:t> 입력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마이크 버튼 터치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" name="다이아몬드 23"/>
          <p:cNvSpPr/>
          <p:nvPr/>
        </p:nvSpPr>
        <p:spPr>
          <a:xfrm>
            <a:off x="2290391" y="1994214"/>
            <a:ext cx="854693" cy="691956"/>
          </a:xfrm>
          <a:prstGeom prst="diamond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KEP</a:t>
            </a: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세션</a:t>
            </a:r>
            <a:endParaRPr lang="en-US" altLang="ko-KR" sz="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연결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2" name="다이아몬드 81"/>
          <p:cNvSpPr/>
          <p:nvPr/>
        </p:nvSpPr>
        <p:spPr>
          <a:xfrm>
            <a:off x="3411852" y="1991403"/>
            <a:ext cx="932918" cy="691956"/>
          </a:xfrm>
          <a:prstGeom prst="diamond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KEP</a:t>
            </a: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사용자 음성 입력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2678015" y="5603277"/>
            <a:ext cx="1213182" cy="438566"/>
          </a:xfrm>
          <a:prstGeom prst="round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AI </a:t>
            </a:r>
            <a:r>
              <a:rPr lang="ko-KR" altLang="en-US" sz="800" dirty="0" smtClean="0">
                <a:solidFill>
                  <a:schemeClr val="tx1"/>
                </a:solidFill>
              </a:rPr>
              <a:t>음성 답변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재생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6925340" y="1993248"/>
            <a:ext cx="724228" cy="884716"/>
          </a:xfrm>
          <a:prstGeom prst="roundRect">
            <a:avLst>
              <a:gd name="adj" fmla="val 8776"/>
            </a:avLst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음성인식</a:t>
            </a:r>
            <a:r>
              <a:rPr lang="en-US" altLang="ko-KR" sz="900" dirty="0" smtClean="0"/>
              <a:t>(STT)</a:t>
            </a:r>
            <a:endParaRPr lang="ko-KR" altLang="en-US" sz="900" dirty="0"/>
          </a:p>
        </p:txBody>
      </p:sp>
      <p:sp>
        <p:nvSpPr>
          <p:cNvPr id="97" name="순서도: 판단 96"/>
          <p:cNvSpPr/>
          <p:nvPr/>
        </p:nvSpPr>
        <p:spPr>
          <a:xfrm>
            <a:off x="8253477" y="1986445"/>
            <a:ext cx="1148716" cy="891418"/>
          </a:xfrm>
          <a:prstGeom prst="flowChartDecision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/>
          <p:cNvCxnSpPr>
            <a:stCxn id="96" idx="3"/>
            <a:endCxn id="97" idx="1"/>
          </p:cNvCxnSpPr>
          <p:nvPr/>
        </p:nvCxnSpPr>
        <p:spPr>
          <a:xfrm flipV="1">
            <a:off x="7649568" y="2432154"/>
            <a:ext cx="603909" cy="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모서리가 둥근 직사각형 107"/>
          <p:cNvSpPr/>
          <p:nvPr/>
        </p:nvSpPr>
        <p:spPr>
          <a:xfrm>
            <a:off x="6924874" y="3460330"/>
            <a:ext cx="724694" cy="1557457"/>
          </a:xfrm>
          <a:prstGeom prst="roundRect">
            <a:avLst>
              <a:gd name="adj" fmla="val 8776"/>
            </a:avLst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/>
              <a:t>음성합성</a:t>
            </a:r>
            <a:r>
              <a:rPr lang="en-US" altLang="ko-KR" sz="900" dirty="0" smtClean="0"/>
              <a:t>(TT</a:t>
            </a:r>
            <a:r>
              <a:rPr lang="en-US" altLang="ko-KR" sz="900" dirty="0"/>
              <a:t>S</a:t>
            </a:r>
            <a:r>
              <a:rPr lang="en-US" altLang="ko-KR" sz="900" dirty="0" smtClean="0"/>
              <a:t>)</a:t>
            </a:r>
            <a:endParaRPr lang="ko-KR" altLang="en-US" sz="900" dirty="0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8474175" y="3432024"/>
            <a:ext cx="711182" cy="600283"/>
          </a:xfrm>
          <a:prstGeom prst="roundRect">
            <a:avLst>
              <a:gd name="adj" fmla="val 8776"/>
            </a:avLst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키밸류봇</a:t>
            </a:r>
            <a:endParaRPr lang="en-US" altLang="ko-KR" sz="800" dirty="0" smtClean="0"/>
          </a:p>
          <a:p>
            <a:pPr algn="ctr"/>
            <a:r>
              <a:rPr lang="ko-KR" altLang="en-US" sz="800" dirty="0" smtClean="0"/>
              <a:t>답변 생성</a:t>
            </a:r>
            <a:endParaRPr lang="ko-KR" altLang="en-US" sz="800" dirty="0"/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9779865" y="3940681"/>
            <a:ext cx="880711" cy="600283"/>
          </a:xfrm>
          <a:prstGeom prst="roundRect">
            <a:avLst>
              <a:gd name="adj" fmla="val 8776"/>
            </a:avLst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백과사전봇</a:t>
            </a:r>
            <a:endParaRPr lang="en-US" altLang="ko-KR" sz="800" dirty="0" smtClean="0"/>
          </a:p>
          <a:p>
            <a:pPr algn="ctr"/>
            <a:r>
              <a:rPr lang="ko-KR" altLang="en-US" sz="800" dirty="0" smtClean="0"/>
              <a:t>답변 생성</a:t>
            </a:r>
            <a:endParaRPr lang="ko-KR" altLang="en-US" sz="800" dirty="0"/>
          </a:p>
        </p:txBody>
      </p:sp>
      <p:cxnSp>
        <p:nvCxnSpPr>
          <p:cNvPr id="116" name="직선 화살표 연결선 115"/>
          <p:cNvCxnSpPr>
            <a:stCxn id="97" idx="3"/>
            <a:endCxn id="115" idx="1"/>
          </p:cNvCxnSpPr>
          <p:nvPr/>
        </p:nvCxnSpPr>
        <p:spPr>
          <a:xfrm flipV="1">
            <a:off x="9402193" y="2427652"/>
            <a:ext cx="250252" cy="4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8332336" y="2252859"/>
            <a:ext cx="99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 smtClean="0"/>
              <a:t>키밸류봇이</a:t>
            </a:r>
            <a:endParaRPr lang="en-US" altLang="ko-KR" sz="900" dirty="0"/>
          </a:p>
          <a:p>
            <a:pPr algn="ctr"/>
            <a:r>
              <a:rPr lang="ko-KR" altLang="en-US" sz="900" dirty="0" smtClean="0"/>
              <a:t>답변할 수 있나</a:t>
            </a:r>
            <a:r>
              <a:rPr lang="en-US" altLang="ko-KR" sz="900" dirty="0" smtClean="0"/>
              <a:t>?</a:t>
            </a:r>
            <a:endParaRPr lang="ko-KR" altLang="en-US" sz="900" dirty="0"/>
          </a:p>
        </p:txBody>
      </p:sp>
      <p:sp>
        <p:nvSpPr>
          <p:cNvPr id="121" name="TextBox 120"/>
          <p:cNvSpPr txBox="1"/>
          <p:nvPr/>
        </p:nvSpPr>
        <p:spPr>
          <a:xfrm>
            <a:off x="9732028" y="2250940"/>
            <a:ext cx="99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백과사전봇이</a:t>
            </a:r>
            <a:endParaRPr lang="en-US" altLang="ko-KR" sz="900" dirty="0"/>
          </a:p>
          <a:p>
            <a:pPr algn="ctr"/>
            <a:r>
              <a:rPr lang="ko-KR" altLang="en-US" sz="900" dirty="0" smtClean="0"/>
              <a:t>답변할 수 있나</a:t>
            </a:r>
            <a:r>
              <a:rPr lang="en-US" altLang="ko-KR" sz="900" dirty="0" smtClean="0"/>
              <a:t>?</a:t>
            </a:r>
            <a:endParaRPr lang="ko-KR" altLang="en-US" sz="900" dirty="0"/>
          </a:p>
        </p:txBody>
      </p:sp>
      <p:cxnSp>
        <p:nvCxnSpPr>
          <p:cNvPr id="122" name="직선 화살표 연결선 121"/>
          <p:cNvCxnSpPr>
            <a:stCxn id="115" idx="3"/>
          </p:cNvCxnSpPr>
          <p:nvPr/>
        </p:nvCxnSpPr>
        <p:spPr>
          <a:xfrm flipV="1">
            <a:off x="10801161" y="2418219"/>
            <a:ext cx="279287" cy="9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모서리가 둥근 직사각형 124"/>
          <p:cNvSpPr/>
          <p:nvPr/>
        </p:nvSpPr>
        <p:spPr>
          <a:xfrm>
            <a:off x="11082093" y="1950674"/>
            <a:ext cx="593501" cy="3326175"/>
          </a:xfrm>
          <a:prstGeom prst="roundRect">
            <a:avLst>
              <a:gd name="adj" fmla="val 8776"/>
            </a:avLst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700" dirty="0" smtClean="0"/>
              <a:t>Smalltalk</a:t>
            </a:r>
          </a:p>
          <a:p>
            <a:pPr algn="ctr">
              <a:lnSpc>
                <a:spcPct val="150000"/>
              </a:lnSpc>
            </a:pPr>
            <a:r>
              <a:rPr lang="en-US" altLang="ko-KR" sz="700" dirty="0" smtClean="0"/>
              <a:t>Fallback</a:t>
            </a:r>
          </a:p>
          <a:p>
            <a:pPr algn="ctr">
              <a:lnSpc>
                <a:spcPct val="150000"/>
              </a:lnSpc>
            </a:pPr>
            <a:r>
              <a:rPr lang="ko-KR" altLang="en-US" sz="700" dirty="0" err="1" smtClean="0"/>
              <a:t>답변생성</a:t>
            </a:r>
            <a:endParaRPr lang="ko-KR" altLang="en-US" sz="700" dirty="0"/>
          </a:p>
        </p:txBody>
      </p:sp>
      <p:cxnSp>
        <p:nvCxnSpPr>
          <p:cNvPr id="91" name="직선 화살표 연결선 88">
            <a:extLst>
              <a:ext uri="{FF2B5EF4-FFF2-40B4-BE49-F238E27FC236}">
                <a16:creationId xmlns:a16="http://schemas.microsoft.com/office/drawing/2014/main" id="{BB3D4FB1-03B1-634C-AEC9-3369525321FB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4344770" y="2330214"/>
            <a:ext cx="2568388" cy="716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모서리가 둥근 직사각형 130"/>
          <p:cNvSpPr/>
          <p:nvPr/>
        </p:nvSpPr>
        <p:spPr>
          <a:xfrm>
            <a:off x="1648023" y="2865394"/>
            <a:ext cx="744973" cy="309763"/>
          </a:xfrm>
          <a:prstGeom prst="roundRect">
            <a:avLst>
              <a:gd name="adj" fmla="val 8776"/>
            </a:avLst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에러메시지</a:t>
            </a:r>
            <a:endParaRPr lang="ko-KR" altLang="en-US" sz="800" dirty="0"/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860367" y="4003385"/>
            <a:ext cx="783769" cy="505222"/>
          </a:xfrm>
          <a:prstGeom prst="roundRect">
            <a:avLst>
              <a:gd name="adj" fmla="val 8776"/>
            </a:avLst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입력 내용</a:t>
            </a:r>
            <a:endParaRPr lang="en-US" altLang="ko-KR" sz="800" dirty="0" smtClean="0"/>
          </a:p>
          <a:p>
            <a:pPr algn="ctr"/>
            <a:r>
              <a:rPr lang="ko-KR" altLang="en-US" sz="800" dirty="0" smtClean="0"/>
              <a:t>텍스트 표시</a:t>
            </a:r>
            <a:endParaRPr lang="ko-KR" altLang="en-US" sz="800" dirty="0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1913320" y="4003384"/>
            <a:ext cx="676486" cy="505222"/>
          </a:xfrm>
          <a:prstGeom prst="roundRect">
            <a:avLst>
              <a:gd name="adj" fmla="val 8776"/>
            </a:avLst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음성 입력 완료</a:t>
            </a:r>
            <a:endParaRPr lang="ko-KR" altLang="en-US" sz="800" dirty="0"/>
          </a:p>
        </p:txBody>
      </p:sp>
      <p:sp>
        <p:nvSpPr>
          <p:cNvPr id="146" name="TextBox 145"/>
          <p:cNvSpPr txBox="1"/>
          <p:nvPr/>
        </p:nvSpPr>
        <p:spPr>
          <a:xfrm>
            <a:off x="2577567" y="4237264"/>
            <a:ext cx="224706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u="sng" dirty="0" smtClean="0">
                <a:effectLst>
                  <a:glow rad="127000">
                    <a:schemeClr val="accent4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발화 완료 및 </a:t>
            </a:r>
            <a:r>
              <a:rPr lang="ko-KR" altLang="en-US" sz="700" b="1" u="sng" dirty="0" err="1" smtClean="0">
                <a:effectLst>
                  <a:glow rad="127000">
                    <a:schemeClr val="accent4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미입력시</a:t>
            </a:r>
            <a:r>
              <a:rPr lang="en-US" altLang="ko-KR" sz="700" b="1" u="sng" dirty="0" smtClean="0">
                <a:effectLst>
                  <a:glow rad="127000">
                    <a:schemeClr val="accent4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700" b="1" u="sng" dirty="0" smtClean="0">
                <a:effectLst>
                  <a:glow rad="127000">
                    <a:schemeClr val="accent4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마이크 </a:t>
            </a:r>
            <a:r>
              <a:rPr lang="en-US" altLang="ko-KR" sz="700" b="1" u="sng" dirty="0" smtClean="0">
                <a:effectLst>
                  <a:glow rad="127000">
                    <a:schemeClr val="accent4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 </a:t>
            </a:r>
            <a:r>
              <a:rPr lang="ko-KR" altLang="en-US" sz="700" b="1" u="sng" dirty="0" smtClean="0">
                <a:effectLst>
                  <a:glow rad="127000">
                    <a:schemeClr val="accent4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명령 전달</a:t>
            </a:r>
            <a:endParaRPr lang="en-US" altLang="ko-KR" sz="700" b="1" u="sng" dirty="0" smtClean="0">
              <a:effectLst>
                <a:glow rad="127000">
                  <a:schemeClr val="accent4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Tx/>
              <a:buChar char="-"/>
            </a:pPr>
            <a:r>
              <a:rPr lang="en-US" altLang="ko-KR" sz="700" dirty="0" smtClean="0"/>
              <a:t>KEP</a:t>
            </a:r>
            <a:r>
              <a:rPr lang="ko-KR" altLang="en-US" sz="700" dirty="0" smtClean="0"/>
              <a:t>서버에서 최대 </a:t>
            </a:r>
            <a:r>
              <a:rPr lang="en-US" altLang="ko-KR" sz="700" dirty="0" smtClean="0"/>
              <a:t>15</a:t>
            </a:r>
            <a:r>
              <a:rPr lang="ko-KR" altLang="en-US" sz="700" dirty="0" smtClean="0"/>
              <a:t>초 동안 발화 입력 대기</a:t>
            </a:r>
            <a:endParaRPr lang="en-US" altLang="ko-KR" sz="700" dirty="0" smtClean="0"/>
          </a:p>
          <a:p>
            <a:pPr marL="171450" indent="-171450">
              <a:buFontTx/>
              <a:buChar char="-"/>
            </a:pPr>
            <a:r>
              <a:rPr lang="ko-KR" altLang="en-US" sz="700" dirty="0" smtClean="0"/>
              <a:t>발화가 종료되었거나</a:t>
            </a:r>
            <a:r>
              <a:rPr lang="en-US" altLang="ko-KR" sz="700" dirty="0" smtClean="0"/>
              <a:t>, </a:t>
            </a:r>
            <a:r>
              <a:rPr lang="ko-KR" altLang="en-US" sz="700" dirty="0" smtClean="0"/>
              <a:t>발화를 하지 않으면 </a:t>
            </a:r>
            <a:r>
              <a:rPr lang="en-US" altLang="ko-KR" sz="700" dirty="0" smtClean="0"/>
              <a:t>15</a:t>
            </a:r>
            <a:r>
              <a:rPr lang="ko-KR" altLang="en-US" sz="700" dirty="0" smtClean="0"/>
              <a:t>초 이전이라도 음성 입력 세션을 자동으로 종료</a:t>
            </a:r>
            <a:endParaRPr lang="en-US" altLang="ko-KR" sz="700" dirty="0" smtClean="0"/>
          </a:p>
          <a:p>
            <a:pPr marL="171450" indent="-171450">
              <a:buFontTx/>
              <a:buChar char="-"/>
            </a:pPr>
            <a:r>
              <a:rPr lang="ko-KR" altLang="en-US" sz="700" dirty="0" smtClean="0"/>
              <a:t>음성이 입력되지 않았다고 판단이 되면</a:t>
            </a:r>
            <a:r>
              <a:rPr lang="en-US" altLang="ko-KR" sz="700" dirty="0" smtClean="0"/>
              <a:t>, </a:t>
            </a:r>
            <a:r>
              <a:rPr lang="ko-KR" altLang="en-US" sz="700" dirty="0" smtClean="0"/>
              <a:t>안내 없이 마이크를 닫음</a:t>
            </a:r>
            <a:r>
              <a:rPr lang="en-US" altLang="ko-KR" sz="700" dirty="0" smtClean="0"/>
              <a:t>(</a:t>
            </a:r>
            <a:r>
              <a:rPr lang="ko-KR" altLang="en-US" sz="700" dirty="0" smtClean="0"/>
              <a:t>무음 종료</a:t>
            </a:r>
            <a:r>
              <a:rPr lang="en-US" altLang="ko-KR" sz="70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700" dirty="0" smtClean="0"/>
              <a:t>음성이 </a:t>
            </a:r>
            <a:r>
              <a:rPr lang="ko-KR" altLang="en-US" sz="700" dirty="0" err="1" smtClean="0"/>
              <a:t>입렫</a:t>
            </a:r>
            <a:r>
              <a:rPr lang="ko-KR" altLang="en-US" sz="700" dirty="0" smtClean="0"/>
              <a:t> 되었는데 불명확하거나 처리할 수 없는 요청인 경우</a:t>
            </a:r>
            <a:r>
              <a:rPr lang="en-US" altLang="ko-KR" sz="700" dirty="0" smtClean="0"/>
              <a:t>, </a:t>
            </a:r>
            <a:r>
              <a:rPr lang="ko-KR" altLang="en-US" sz="700" dirty="0" smtClean="0"/>
              <a:t>에러 메시지가 </a:t>
            </a:r>
            <a:r>
              <a:rPr lang="en-US" altLang="ko-KR" sz="700" dirty="0" smtClean="0"/>
              <a:t>AI </a:t>
            </a:r>
            <a:r>
              <a:rPr lang="ko-KR" altLang="en-US" sz="700" dirty="0" smtClean="0"/>
              <a:t>음성 답변으로 제공됨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52" name="TextBox 151"/>
          <p:cNvSpPr txBox="1"/>
          <p:nvPr/>
        </p:nvSpPr>
        <p:spPr>
          <a:xfrm>
            <a:off x="1430819" y="3298238"/>
            <a:ext cx="2191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인식 결과</a:t>
            </a:r>
            <a:r>
              <a:rPr lang="en-US" altLang="ko-KR" sz="800" dirty="0" smtClean="0"/>
              <a:t>(STT) </a:t>
            </a:r>
            <a:r>
              <a:rPr lang="ko-KR" altLang="en-US" sz="800" dirty="0" smtClean="0"/>
              <a:t>텍스트 실시간 전달 및 표시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  <p:sp>
        <p:nvSpPr>
          <p:cNvPr id="153" name="TextBox 152"/>
          <p:cNvSpPr txBox="1"/>
          <p:nvPr/>
        </p:nvSpPr>
        <p:spPr>
          <a:xfrm>
            <a:off x="1709789" y="2648402"/>
            <a:ext cx="6432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mtClean="0"/>
              <a:t>연결 불가</a:t>
            </a:r>
            <a:endParaRPr lang="ko-KR" altLang="en-US" sz="800"/>
          </a:p>
        </p:txBody>
      </p:sp>
      <p:sp>
        <p:nvSpPr>
          <p:cNvPr id="154" name="TextBox 153"/>
          <p:cNvSpPr txBox="1"/>
          <p:nvPr/>
        </p:nvSpPr>
        <p:spPr>
          <a:xfrm>
            <a:off x="6116302" y="4210703"/>
            <a:ext cx="875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AI </a:t>
            </a:r>
            <a:r>
              <a:rPr lang="ko-KR" altLang="en-US" sz="800" dirty="0" err="1" smtClean="0"/>
              <a:t>어시스턴트</a:t>
            </a:r>
            <a:endParaRPr lang="en-US" altLang="ko-KR" sz="800" dirty="0"/>
          </a:p>
          <a:p>
            <a:pPr algn="ctr"/>
            <a:r>
              <a:rPr lang="ko-KR" altLang="en-US" sz="800" dirty="0" smtClean="0"/>
              <a:t>음성 답변 및 텍스트 답변</a:t>
            </a:r>
            <a:endParaRPr lang="ko-KR" altLang="en-US" sz="800" dirty="0"/>
          </a:p>
        </p:txBody>
      </p:sp>
      <p:sp>
        <p:nvSpPr>
          <p:cNvPr id="155" name="TextBox 154"/>
          <p:cNvSpPr txBox="1"/>
          <p:nvPr/>
        </p:nvSpPr>
        <p:spPr>
          <a:xfrm>
            <a:off x="7578897" y="2435288"/>
            <a:ext cx="727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사용자 발화 텍스트</a:t>
            </a:r>
            <a:endParaRPr lang="ko-KR" altLang="en-US" sz="800" dirty="0"/>
          </a:p>
        </p:txBody>
      </p:sp>
      <p:sp>
        <p:nvSpPr>
          <p:cNvPr id="157" name="TextBox 156"/>
          <p:cNvSpPr txBox="1"/>
          <p:nvPr/>
        </p:nvSpPr>
        <p:spPr>
          <a:xfrm>
            <a:off x="3503103" y="2624797"/>
            <a:ext cx="410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NO</a:t>
            </a:r>
            <a:endParaRPr lang="ko-KR" altLang="en-US" sz="1000" dirty="0"/>
          </a:p>
        </p:txBody>
      </p:sp>
      <p:sp>
        <p:nvSpPr>
          <p:cNvPr id="158" name="TextBox 157"/>
          <p:cNvSpPr txBox="1"/>
          <p:nvPr/>
        </p:nvSpPr>
        <p:spPr>
          <a:xfrm>
            <a:off x="4188563" y="2103502"/>
            <a:ext cx="396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YES</a:t>
            </a:r>
            <a:endParaRPr lang="ko-KR" altLang="en-US" sz="1000" dirty="0"/>
          </a:p>
        </p:txBody>
      </p:sp>
      <p:sp>
        <p:nvSpPr>
          <p:cNvPr id="159" name="TextBox 158"/>
          <p:cNvSpPr txBox="1"/>
          <p:nvPr/>
        </p:nvSpPr>
        <p:spPr>
          <a:xfrm>
            <a:off x="8473382" y="2796451"/>
            <a:ext cx="396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YES</a:t>
            </a:r>
            <a:endParaRPr lang="ko-KR" altLang="en-US" sz="1000" dirty="0"/>
          </a:p>
        </p:txBody>
      </p:sp>
      <p:sp>
        <p:nvSpPr>
          <p:cNvPr id="160" name="TextBox 159"/>
          <p:cNvSpPr txBox="1"/>
          <p:nvPr/>
        </p:nvSpPr>
        <p:spPr>
          <a:xfrm>
            <a:off x="9883064" y="2759793"/>
            <a:ext cx="396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YES</a:t>
            </a:r>
            <a:endParaRPr lang="ko-KR" altLang="en-US" sz="1000" dirty="0"/>
          </a:p>
        </p:txBody>
      </p:sp>
      <p:sp>
        <p:nvSpPr>
          <p:cNvPr id="161" name="TextBox 160"/>
          <p:cNvSpPr txBox="1"/>
          <p:nvPr/>
        </p:nvSpPr>
        <p:spPr>
          <a:xfrm>
            <a:off x="9235478" y="2184088"/>
            <a:ext cx="410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NO</a:t>
            </a:r>
            <a:endParaRPr lang="ko-KR" altLang="en-US" sz="1000" dirty="0"/>
          </a:p>
        </p:txBody>
      </p:sp>
      <p:sp>
        <p:nvSpPr>
          <p:cNvPr id="162" name="TextBox 161"/>
          <p:cNvSpPr txBox="1"/>
          <p:nvPr/>
        </p:nvSpPr>
        <p:spPr>
          <a:xfrm>
            <a:off x="10647777" y="2184088"/>
            <a:ext cx="410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NO</a:t>
            </a:r>
            <a:endParaRPr lang="ko-KR" altLang="en-US" sz="1000" dirty="0"/>
          </a:p>
        </p:txBody>
      </p:sp>
      <p:sp>
        <p:nvSpPr>
          <p:cNvPr id="163" name="TextBox 162"/>
          <p:cNvSpPr txBox="1"/>
          <p:nvPr/>
        </p:nvSpPr>
        <p:spPr>
          <a:xfrm>
            <a:off x="7692633" y="3554914"/>
            <a:ext cx="7945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mtClean="0"/>
              <a:t>답변 텍스트</a:t>
            </a:r>
            <a:endParaRPr lang="ko-KR" altLang="en-US" sz="900"/>
          </a:p>
        </p:txBody>
      </p:sp>
      <p:sp>
        <p:nvSpPr>
          <p:cNvPr id="164" name="TextBox 163"/>
          <p:cNvSpPr txBox="1"/>
          <p:nvPr/>
        </p:nvSpPr>
        <p:spPr>
          <a:xfrm>
            <a:off x="8306348" y="4210703"/>
            <a:ext cx="7945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mtClean="0"/>
              <a:t>답변 텍스트</a:t>
            </a:r>
            <a:endParaRPr lang="ko-KR" altLang="en-US" sz="900"/>
          </a:p>
        </p:txBody>
      </p:sp>
      <p:sp>
        <p:nvSpPr>
          <p:cNvPr id="165" name="TextBox 164"/>
          <p:cNvSpPr txBox="1"/>
          <p:nvPr/>
        </p:nvSpPr>
        <p:spPr>
          <a:xfrm>
            <a:off x="8987238" y="4776780"/>
            <a:ext cx="7945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mtClean="0"/>
              <a:t>답변 텍스트</a:t>
            </a:r>
            <a:endParaRPr lang="ko-KR" altLang="en-US" sz="900"/>
          </a:p>
        </p:txBody>
      </p:sp>
      <p:sp>
        <p:nvSpPr>
          <p:cNvPr id="73" name="TextBox 72"/>
          <p:cNvSpPr txBox="1"/>
          <p:nvPr/>
        </p:nvSpPr>
        <p:spPr>
          <a:xfrm>
            <a:off x="5837528" y="2166279"/>
            <a:ext cx="997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사용자 발화 음성 실시간 전달</a:t>
            </a:r>
            <a:endParaRPr lang="ko-KR" altLang="en-US" sz="8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CDDA297-433F-A841-A7DD-9571E563C04C}"/>
              </a:ext>
            </a:extLst>
          </p:cNvPr>
          <p:cNvSpPr txBox="1"/>
          <p:nvPr/>
        </p:nvSpPr>
        <p:spPr>
          <a:xfrm>
            <a:off x="4774810" y="3054179"/>
            <a:ext cx="942867" cy="415498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발화 음성 인식 내용 저장</a:t>
            </a:r>
            <a:endParaRPr lang="en-US" altLang="ko-KR" sz="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(Text)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5" name="Elbow Connector 196">
            <a:extLst>
              <a:ext uri="{FF2B5EF4-FFF2-40B4-BE49-F238E27FC236}">
                <a16:creationId xmlns:a16="http://schemas.microsoft.com/office/drawing/2014/main" id="{EA0DF4A5-958D-A242-9271-26AD20788550}"/>
              </a:ext>
            </a:extLst>
          </p:cNvPr>
          <p:cNvCxnSpPr>
            <a:cxnSpLocks/>
            <a:stCxn id="96" idx="2"/>
            <a:endCxn id="134" idx="1"/>
          </p:cNvCxnSpPr>
          <p:nvPr/>
        </p:nvCxnSpPr>
        <p:spPr>
          <a:xfrm rot="5400000">
            <a:off x="3384895" y="353437"/>
            <a:ext cx="1378032" cy="6427087"/>
          </a:xfrm>
          <a:prstGeom prst="bentConnector4">
            <a:avLst>
              <a:gd name="adj1" fmla="val 32241"/>
              <a:gd name="adj2" fmla="val 10355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21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497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월드 구성 및 채널 접속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PoC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앱의 월드 구성 및 채널 접속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266313" y="2172519"/>
            <a:ext cx="2969137" cy="2512962"/>
          </a:xfrm>
          <a:prstGeom prst="roundRect">
            <a:avLst>
              <a:gd name="adj" fmla="val 2017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399668" y="1682618"/>
            <a:ext cx="1525382" cy="1663700"/>
          </a:xfrm>
          <a:prstGeom prst="roundRect">
            <a:avLst>
              <a:gd name="adj" fmla="val 2017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>
            <a:off x="5006629" y="3073400"/>
            <a:ext cx="901700" cy="711200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20900" y="1941686"/>
            <a:ext cx="1244600" cy="4616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메타버스 월드</a:t>
            </a:r>
            <a:endParaRPr lang="en-US" altLang="ko-KR" sz="1200" b="1" dirty="0" smtClean="0"/>
          </a:p>
          <a:p>
            <a:pPr algn="ctr"/>
            <a:r>
              <a:rPr lang="en-US" altLang="ko-KR" sz="1200" b="1" dirty="0" err="1" smtClean="0"/>
              <a:t>PoC</a:t>
            </a:r>
            <a:r>
              <a:rPr lang="en-US" altLang="ko-KR" sz="1200" b="1" dirty="0" smtClean="0"/>
              <a:t> ver.</a:t>
            </a:r>
            <a:endParaRPr lang="ko-KR" altLang="en-US" sz="12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65250" y="2710866"/>
            <a:ext cx="2755900" cy="187960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Channel 1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554141" y="1503952"/>
            <a:ext cx="1244600" cy="338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메타버스 월드 </a:t>
            </a:r>
            <a:r>
              <a:rPr lang="en-US" altLang="ko-KR" sz="800" dirty="0" smtClean="0"/>
              <a:t>A</a:t>
            </a:r>
          </a:p>
          <a:p>
            <a:pPr algn="ctr"/>
            <a:r>
              <a:rPr lang="en-US" altLang="ko-KR" sz="800" dirty="0" smtClean="0"/>
              <a:t>Release ver.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554141" y="1957126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1</a:t>
            </a:r>
            <a:endParaRPr lang="ko-KR" altLang="en-US" sz="105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554141" y="2296349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2</a:t>
            </a:r>
            <a:endParaRPr lang="ko-KR" altLang="en-US" sz="105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554141" y="2641627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3</a:t>
            </a:r>
            <a:endParaRPr lang="ko-KR" altLang="en-US" sz="105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554141" y="2986905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n</a:t>
            </a:r>
            <a:endParaRPr lang="ko-KR" alt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291587" y="4757797"/>
            <a:ext cx="4918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※ </a:t>
            </a:r>
            <a:r>
              <a:rPr lang="en-US" altLang="ko-KR" sz="1100" dirty="0" err="1" smtClean="0"/>
              <a:t>PoC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버전에서는 단일 채널로 구성하여 월드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서버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= </a:t>
            </a:r>
            <a:r>
              <a:rPr lang="ko-KR" altLang="en-US" sz="1100" dirty="0" smtClean="0"/>
              <a:t>채널이 되도록 하여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모든 유저가 같은 서버에서 서로를 확인할 수 있도록 구성한다</a:t>
            </a:r>
            <a:r>
              <a:rPr lang="en-US" altLang="ko-KR" sz="1100" dirty="0" smtClean="0"/>
              <a:t>.</a:t>
            </a:r>
            <a:r>
              <a:rPr lang="ko-KR" altLang="en-US" sz="1100" dirty="0" smtClean="0"/>
              <a:t> </a:t>
            </a:r>
            <a:endParaRPr lang="ko-KR" alt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689673" y="5580185"/>
            <a:ext cx="47015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추후 </a:t>
            </a:r>
            <a:r>
              <a:rPr lang="en-US" altLang="ko-KR" sz="1100" dirty="0" smtClean="0"/>
              <a:t>release </a:t>
            </a:r>
            <a:r>
              <a:rPr lang="ko-KR" altLang="en-US" sz="1100" dirty="0" smtClean="0"/>
              <a:t>버전에서는 하나의 월드에 여러 개의 채널을 두고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유저의 접속 요청 순서에 따라 시스템이 임의로 유저를 적절하게 분산하여 수용하도록 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759986" y="3524984"/>
            <a:ext cx="1525382" cy="1663700"/>
          </a:xfrm>
          <a:prstGeom prst="roundRect">
            <a:avLst>
              <a:gd name="adj" fmla="val 2017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914459" y="3346318"/>
            <a:ext cx="1244600" cy="338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메타버스 월드 </a:t>
            </a:r>
            <a:r>
              <a:rPr lang="en-US" altLang="ko-KR" sz="800" dirty="0" smtClean="0"/>
              <a:t>B</a:t>
            </a:r>
          </a:p>
          <a:p>
            <a:pPr algn="ctr"/>
            <a:r>
              <a:rPr lang="en-US" altLang="ko-KR" sz="800" dirty="0" smtClean="0"/>
              <a:t>Release ver.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14459" y="3799492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1</a:t>
            </a:r>
            <a:endParaRPr lang="ko-KR" altLang="en-US" sz="105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914459" y="4138715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2</a:t>
            </a:r>
            <a:endParaRPr lang="ko-KR" altLang="en-US" sz="105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914459" y="4483993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3</a:t>
            </a:r>
            <a:endParaRPr lang="ko-KR" altLang="en-US" sz="105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6914459" y="4829271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n</a:t>
            </a:r>
            <a:endParaRPr lang="ko-KR" altLang="en-US" sz="105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044236" y="3524984"/>
            <a:ext cx="1525382" cy="1663700"/>
          </a:xfrm>
          <a:prstGeom prst="roundRect">
            <a:avLst>
              <a:gd name="adj" fmla="val 2017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0198709" y="3346318"/>
            <a:ext cx="1244600" cy="338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메타버스 월드 </a:t>
            </a:r>
            <a:r>
              <a:rPr lang="en-US" altLang="ko-KR" sz="800" dirty="0"/>
              <a:t>C</a:t>
            </a:r>
            <a:endParaRPr lang="en-US" altLang="ko-KR" sz="800" dirty="0" smtClean="0"/>
          </a:p>
          <a:p>
            <a:pPr algn="ctr"/>
            <a:r>
              <a:rPr lang="en-US" altLang="ko-KR" sz="800" dirty="0" smtClean="0"/>
              <a:t>Release ver.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198709" y="3799492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1</a:t>
            </a:r>
            <a:endParaRPr lang="ko-KR" altLang="en-US" sz="1050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198709" y="4138715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2</a:t>
            </a:r>
            <a:endParaRPr lang="ko-KR" altLang="en-US" sz="105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198709" y="4483993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3</a:t>
            </a:r>
            <a:endParaRPr lang="ko-KR" altLang="en-US" sz="1050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198709" y="4829271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n</a:t>
            </a:r>
            <a:endParaRPr lang="ko-KR" altLang="en-US" sz="1050" dirty="0"/>
          </a:p>
        </p:txBody>
      </p:sp>
      <p:cxnSp>
        <p:nvCxnSpPr>
          <p:cNvPr id="37" name="직선 연결선 36"/>
          <p:cNvCxnSpPr>
            <a:stCxn id="14" idx="1"/>
            <a:endCxn id="25" idx="0"/>
          </p:cNvCxnSpPr>
          <p:nvPr/>
        </p:nvCxnSpPr>
        <p:spPr>
          <a:xfrm flipH="1">
            <a:off x="7536759" y="2514468"/>
            <a:ext cx="862909" cy="83185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14" idx="3"/>
            <a:endCxn id="31" idx="0"/>
          </p:cNvCxnSpPr>
          <p:nvPr/>
        </p:nvCxnSpPr>
        <p:spPr>
          <a:xfrm>
            <a:off x="9925050" y="2514468"/>
            <a:ext cx="895959" cy="83185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24" idx="3"/>
            <a:endCxn id="30" idx="1"/>
          </p:cNvCxnSpPr>
          <p:nvPr/>
        </p:nvCxnSpPr>
        <p:spPr>
          <a:xfrm>
            <a:off x="8285368" y="4356834"/>
            <a:ext cx="1758868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15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497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공용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UI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PoC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앱용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UI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구성 기본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7050" y="2792135"/>
            <a:ext cx="504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▶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기본 해상도</a:t>
            </a:r>
            <a:r>
              <a:rPr lang="en-US" altLang="ko-KR" sz="1200" dirty="0" smtClean="0"/>
              <a:t>:   1920 * 1080 </a:t>
            </a:r>
            <a:r>
              <a:rPr lang="en-US" altLang="ko-KR" sz="800" dirty="0" smtClean="0"/>
              <a:t>(16:9)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797050" y="3235695"/>
            <a:ext cx="504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▶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기본 방향</a:t>
            </a:r>
            <a:r>
              <a:rPr lang="en-US" altLang="ko-KR" sz="1200" dirty="0" smtClean="0"/>
              <a:t>:   </a:t>
            </a:r>
            <a:r>
              <a:rPr lang="ko-KR" altLang="en-US" sz="1200" dirty="0" smtClean="0"/>
              <a:t>가로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797050" y="2353704"/>
            <a:ext cx="504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▶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대상 플랫폼</a:t>
            </a:r>
            <a:r>
              <a:rPr lang="en-US" altLang="ko-KR" sz="1200" dirty="0" smtClean="0"/>
              <a:t>:   Android OS </a:t>
            </a:r>
            <a:r>
              <a:rPr lang="ko-KR" altLang="en-US" sz="1200" dirty="0" smtClean="0"/>
              <a:t>기반 모바일 기기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스마트 폰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797050" y="3674475"/>
            <a:ext cx="504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▶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윈도우 팝업 생성 방식</a:t>
            </a:r>
            <a:endParaRPr lang="ko-KR" altLang="en-US" sz="1200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558494"/>
              </p:ext>
            </p:extLst>
          </p:nvPr>
        </p:nvGraphicFramePr>
        <p:xfrm>
          <a:off x="2119518" y="4033475"/>
          <a:ext cx="9470502" cy="1153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5650">
                  <a:extLst>
                    <a:ext uri="{9D8B030D-6E8A-4147-A177-3AD203B41FA5}">
                      <a16:colId xmlns:a16="http://schemas.microsoft.com/office/drawing/2014/main" val="340408779"/>
                    </a:ext>
                  </a:extLst>
                </a:gridCol>
                <a:gridCol w="2025650">
                  <a:extLst>
                    <a:ext uri="{9D8B030D-6E8A-4147-A177-3AD203B41FA5}">
                      <a16:colId xmlns:a16="http://schemas.microsoft.com/office/drawing/2014/main" val="4181150913"/>
                    </a:ext>
                  </a:extLst>
                </a:gridCol>
                <a:gridCol w="5419202">
                  <a:extLst>
                    <a:ext uri="{9D8B030D-6E8A-4147-A177-3AD203B41FA5}">
                      <a16:colId xmlns:a16="http://schemas.microsoft.com/office/drawing/2014/main" val="2702670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주요 대상 컨텐츠</a:t>
                      </a:r>
                      <a:r>
                        <a:rPr lang="en-US" altLang="ko-KR" sz="1050" b="1" dirty="0" smtClean="0"/>
                        <a:t>/</a:t>
                      </a:r>
                      <a:r>
                        <a:rPr lang="ko-KR" altLang="en-US" sz="1050" b="1" dirty="0" smtClean="0"/>
                        <a:t>시스템</a:t>
                      </a:r>
                      <a:endParaRPr lang="ko-KR" altLang="en-US" sz="1050" b="1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팝업 생성 방식</a:t>
                      </a:r>
                      <a:endParaRPr lang="ko-KR" altLang="en-US" sz="1050" b="1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비고</a:t>
                      </a:r>
                      <a:endParaRPr lang="ko-KR" altLang="en-US" sz="1050" b="1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56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일반 알림 팝업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시스템 팝업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모달</a:t>
                      </a:r>
                      <a:r>
                        <a:rPr lang="ko-KR" altLang="en-US" sz="1050" dirty="0" smtClean="0"/>
                        <a:t> 방식 윈도우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사용자의 정확한 확인과 선택이 필요한 팝업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529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대화</a:t>
                      </a:r>
                      <a:r>
                        <a:rPr lang="en-US" altLang="ko-KR" sz="1050" dirty="0" smtClean="0"/>
                        <a:t>, O/X</a:t>
                      </a:r>
                      <a:r>
                        <a:rPr lang="ko-KR" altLang="en-US" sz="1050" dirty="0" smtClean="0"/>
                        <a:t>퀴즈</a:t>
                      </a:r>
                      <a:r>
                        <a:rPr lang="en-US" altLang="ko-KR" sz="1050" dirty="0" smtClean="0"/>
                        <a:t>, Result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팝업 방식 윈도우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사용자의 터치 오류에 의해 팝업이 꺼지거나 기회가 삭제되면 안되는 경우 위주의 팝업</a:t>
                      </a:r>
                      <a:r>
                        <a:rPr lang="en-US" altLang="ko-KR" sz="105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050" dirty="0" smtClean="0"/>
                        <a:t>유저에게 내용을 어필할 필요가 있는 팝업이나 씬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486636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797050" y="5552043"/>
            <a:ext cx="814552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▶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화면에 표시되어야 하는 텍스트의 처리 </a:t>
            </a:r>
            <a:r>
              <a:rPr lang="en-US" altLang="ko-KR" sz="1200" b="1" dirty="0" smtClean="0"/>
              <a:t>:  </a:t>
            </a:r>
            <a:r>
              <a:rPr lang="ko-KR" altLang="en-US" sz="1200" b="1" dirty="0" smtClean="0"/>
              <a:t>한국어 기준</a:t>
            </a:r>
            <a:r>
              <a:rPr lang="en-US" altLang="ko-KR" sz="1200" b="1" dirty="0" smtClean="0"/>
              <a:t>.  String key</a:t>
            </a:r>
            <a:r>
              <a:rPr lang="ko-KR" altLang="en-US" sz="1200" b="1" dirty="0" smtClean="0"/>
              <a:t>를 이용한 텍스트 표현으로 진행</a:t>
            </a:r>
            <a:r>
              <a:rPr lang="en-US" altLang="ko-KR" sz="1200" b="1" dirty="0" smtClean="0"/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42121" y="2792134"/>
            <a:ext cx="3629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← 협의 후 </a:t>
            </a:r>
            <a:r>
              <a:rPr lang="en-US" altLang="ko-KR" sz="1200" b="1" dirty="0" smtClean="0"/>
              <a:t>1280*720(16:9) </a:t>
            </a:r>
            <a:r>
              <a:rPr lang="ko-KR" altLang="en-US" sz="1200" b="1" dirty="0" smtClean="0"/>
              <a:t>로 변경 가능성 있음</a:t>
            </a:r>
            <a:endParaRPr lang="ko-KR" alt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797049" y="1909793"/>
            <a:ext cx="9242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▶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개발 </a:t>
            </a:r>
            <a:r>
              <a:rPr lang="en-US" altLang="ko-KR" sz="1200" b="1" dirty="0" smtClean="0"/>
              <a:t>unity ver. </a:t>
            </a:r>
            <a:r>
              <a:rPr lang="en-US" altLang="ko-KR" sz="1200" dirty="0" smtClean="0"/>
              <a:t>:   2020.3.25f1(</a:t>
            </a:r>
            <a:r>
              <a:rPr lang="ko-KR" altLang="en-US" sz="1200" dirty="0" smtClean="0"/>
              <a:t>최신 </a:t>
            </a:r>
            <a:r>
              <a:rPr lang="en-US" altLang="ko-KR" sz="1200" dirty="0" smtClean="0"/>
              <a:t>LTS</a:t>
            </a:r>
            <a:r>
              <a:rPr lang="ko-KR" altLang="en-US" sz="1200" dirty="0" smtClean="0"/>
              <a:t>버전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버전으로 테스트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문제가 발견될 경우 기존 버전인 </a:t>
            </a:r>
            <a:r>
              <a:rPr lang="en-US" altLang="ko-KR" sz="1200" dirty="0" smtClean="0"/>
              <a:t>2.9.4.26f1</a:t>
            </a:r>
            <a:r>
              <a:rPr lang="ko-KR" altLang="en-US" sz="1200" dirty="0" smtClean="0"/>
              <a:t>으로 변경하여 진행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09033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2092</TotalTime>
  <Words>2232</Words>
  <Application>Microsoft Office PowerPoint</Application>
  <PresentationFormat>와이드스크린</PresentationFormat>
  <Paragraphs>392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Arial</vt:lpstr>
      <vt:lpstr>Pretendard Black</vt:lpstr>
      <vt:lpstr>Pretendard Medium</vt:lpstr>
      <vt:lpstr>Pretendard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173</cp:revision>
  <dcterms:created xsi:type="dcterms:W3CDTF">2021-09-02T07:22:35Z</dcterms:created>
  <dcterms:modified xsi:type="dcterms:W3CDTF">2021-12-23T06:18:41Z</dcterms:modified>
</cp:coreProperties>
</file>